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76" d="100"/>
          <a:sy n="76" d="100"/>
        </p:scale>
        <p:origin x="1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999418"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952500" y="393700"/>
            <a:ext cx="11099800" cy="2159000"/>
          </a:xfrm>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952500" y="889000"/>
            <a:ext cx="5334000" cy="7975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50927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quarter" idx="15"/>
          </p:nvPr>
        </p:nvSpPr>
        <p:spPr>
          <a:xfrm>
            <a:off x="6724518" y="889000"/>
            <a:ext cx="5334001" cy="37719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9" name="Body"/>
          <p:cNvSpPr txBox="1">
            <a:spLocks noGrp="1"/>
          </p:cNvSpPr>
          <p:nvPr>
            <p:ph type="body" idx="1"/>
          </p:nvPr>
        </p:nvSpPr>
        <p:spPr>
          <a:xfrm>
            <a:off x="167133" y="201071"/>
            <a:ext cx="12618114" cy="9183403"/>
          </a:xfrm>
          <a:prstGeom prst="rect">
            <a:avLst/>
          </a:prstGeom>
        </p:spPr>
        <p:txBody>
          <a:bodyPr anchor="t"/>
          <a:lstStyle/>
          <a:p>
            <a:pPr marL="0" indent="0">
              <a:spcBef>
                <a:spcPts val="500"/>
              </a:spcBef>
              <a:buSzTx/>
              <a:buNone/>
              <a:defRPr sz="6400" i="1">
                <a:latin typeface="Helvetica"/>
                <a:ea typeface="Helvetica"/>
                <a:cs typeface="Helvetica"/>
                <a:sym typeface="Helvetica"/>
              </a:defRPr>
            </a:pPr>
            <a:endParaRPr/>
          </a:p>
        </p:txBody>
      </p:sp>
      <p:pic>
        <p:nvPicPr>
          <p:cNvPr id="120" name="BB.jpg" descr="BB.jpg"/>
          <p:cNvPicPr>
            <a:picLocks noChangeAspect="1"/>
          </p:cNvPicPr>
          <p:nvPr/>
        </p:nvPicPr>
        <p:blipFill>
          <a:blip r:embed="rId2">
            <a:extLst/>
          </a:blip>
          <a:stretch>
            <a:fillRect/>
          </a:stretch>
        </p:blipFill>
        <p:spPr>
          <a:xfrm>
            <a:off x="-300940" y="25631"/>
            <a:ext cx="13606681" cy="989576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I cried listening to Karl just spew out words about the love of God. That he (God) loved me JUST AS I AM, without any changes, unconditionally, no questions. He thought I was perfect. It was amazing. Unlike any words that have even been spoken.”"/>
          <p:cNvSpPr txBox="1">
            <a:spLocks noGrp="1"/>
          </p:cNvSpPr>
          <p:nvPr>
            <p:ph type="body" idx="1"/>
          </p:nvPr>
        </p:nvSpPr>
        <p:spPr>
          <a:xfrm>
            <a:off x="167133" y="201071"/>
            <a:ext cx="12670533" cy="9351458"/>
          </a:xfrm>
          <a:prstGeom prst="rect">
            <a:avLst/>
          </a:prstGeom>
        </p:spPr>
        <p:txBody>
          <a:bodyPr anchor="t"/>
          <a:lstStyle>
            <a:lvl1pPr marL="0" indent="0">
              <a:spcBef>
                <a:spcPts val="500"/>
              </a:spcBef>
              <a:buSzTx/>
              <a:buNone/>
              <a:defRPr sz="6400">
                <a:latin typeface="Helvetica"/>
                <a:ea typeface="Helvetica"/>
                <a:cs typeface="Helvetica"/>
                <a:sym typeface="Helvetica"/>
              </a:defRPr>
            </a:lvl1pPr>
          </a:lstStyle>
          <a:p>
            <a:r>
              <a:t>I cried listening to Karl just spew out words about the love of God. That he (God) loved me JUST AS I AM, without any changes, unconditionally, no questions. He thought I was perfect. It was amazing. Unlike any words that have even been spoken.”</a:t>
            </a:r>
          </a:p>
        </p:txBody>
      </p:sp>
      <p:pic>
        <p:nvPicPr>
          <p:cNvPr id="147"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1 Corinthians 12:27 “Now you are the body of Christ, and members individually.”…"/>
          <p:cNvSpPr txBox="1">
            <a:spLocks noGrp="1"/>
          </p:cNvSpPr>
          <p:nvPr>
            <p:ph type="body" idx="1"/>
          </p:nvPr>
        </p:nvSpPr>
        <p:spPr>
          <a:xfrm>
            <a:off x="167133" y="201071"/>
            <a:ext cx="12670533" cy="9351458"/>
          </a:xfrm>
          <a:prstGeom prst="rect">
            <a:avLst/>
          </a:prstGeom>
        </p:spPr>
        <p:txBody>
          <a:bodyPr anchor="t"/>
          <a:lstStyle/>
          <a:p>
            <a:pPr marL="0" indent="0" defTabSz="537463">
              <a:spcBef>
                <a:spcPts val="400"/>
              </a:spcBef>
              <a:buSzTx/>
              <a:buNone/>
              <a:defRPr sz="5888" b="1">
                <a:solidFill>
                  <a:schemeClr val="accent2">
                    <a:hueOff val="-554920"/>
                    <a:satOff val="-21482"/>
                    <a:lumOff val="-6228"/>
                  </a:schemeClr>
                </a:solidFill>
                <a:latin typeface="Helvetica"/>
                <a:ea typeface="Helvetica"/>
                <a:cs typeface="Helvetica"/>
                <a:sym typeface="Helvetica"/>
              </a:defRPr>
            </a:pPr>
            <a:r>
              <a:t>1 Corinthians 12:27 </a:t>
            </a:r>
            <a:r>
              <a:rPr b="0" i="1">
                <a:solidFill>
                  <a:srgbClr val="000000"/>
                </a:solidFill>
              </a:rPr>
              <a:t>“Now you are the </a:t>
            </a:r>
            <a:r>
              <a:rPr i="1" u="sng">
                <a:solidFill>
                  <a:schemeClr val="accent5"/>
                </a:solidFill>
              </a:rPr>
              <a:t>body of Christ</a:t>
            </a:r>
            <a:r>
              <a:rPr b="0" i="1">
                <a:solidFill>
                  <a:srgbClr val="000000"/>
                </a:solidFill>
              </a:rPr>
              <a:t>, and members individually.”</a:t>
            </a:r>
          </a:p>
          <a:p>
            <a:pPr marL="0" indent="0" defTabSz="537463">
              <a:spcBef>
                <a:spcPts val="400"/>
              </a:spcBef>
              <a:buSzTx/>
              <a:buNone/>
              <a:defRPr sz="5888">
                <a:latin typeface="Helvetica"/>
                <a:ea typeface="Helvetica"/>
                <a:cs typeface="Helvetica"/>
                <a:sym typeface="Helvetica"/>
              </a:defRPr>
            </a:pPr>
            <a:r>
              <a:rPr b="1">
                <a:solidFill>
                  <a:schemeClr val="accent2">
                    <a:hueOff val="-554920"/>
                    <a:satOff val="-21482"/>
                    <a:lumOff val="-6228"/>
                  </a:schemeClr>
                </a:solidFill>
              </a:rPr>
              <a:t>Ephesians 3:21</a:t>
            </a:r>
            <a:r>
              <a:t> </a:t>
            </a:r>
            <a:r>
              <a:rPr i="1"/>
              <a:t>“to Him be glory in the </a:t>
            </a:r>
            <a:r>
              <a:rPr b="1" i="1" u="sng">
                <a:solidFill>
                  <a:schemeClr val="accent5"/>
                </a:solidFill>
              </a:rPr>
              <a:t>church</a:t>
            </a:r>
            <a:r>
              <a:rPr i="1"/>
              <a:t> by Christ Jesus to all generations, forever and ever.”</a:t>
            </a:r>
          </a:p>
          <a:p>
            <a:pPr marL="0" indent="0" defTabSz="537463">
              <a:spcBef>
                <a:spcPts val="400"/>
              </a:spcBef>
              <a:buSzTx/>
              <a:buNone/>
              <a:defRPr sz="5888">
                <a:latin typeface="Helvetica"/>
                <a:ea typeface="Helvetica"/>
                <a:cs typeface="Helvetica"/>
                <a:sym typeface="Helvetica"/>
              </a:defRPr>
            </a:pPr>
            <a:r>
              <a:rPr b="1">
                <a:solidFill>
                  <a:schemeClr val="accent2">
                    <a:hueOff val="-554920"/>
                    <a:satOff val="-21482"/>
                    <a:lumOff val="-6228"/>
                  </a:schemeClr>
                </a:solidFill>
              </a:rPr>
              <a:t>I John 3:1</a:t>
            </a:r>
            <a:r>
              <a:rPr i="1"/>
              <a:t> “Behold what manner of love the Father has bestowed on us, that we should be called </a:t>
            </a:r>
            <a:r>
              <a:rPr b="1" i="1" u="sng">
                <a:solidFill>
                  <a:schemeClr val="accent5"/>
                </a:solidFill>
              </a:rPr>
              <a:t>children of God</a:t>
            </a:r>
            <a:r>
              <a:rPr i="1"/>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ohn 13:34 “A new commandment I give to you, that you love one another; as I have loved you,...”…"/>
          <p:cNvSpPr txBox="1">
            <a:spLocks noGrp="1"/>
          </p:cNvSpPr>
          <p:nvPr>
            <p:ph type="body" idx="1"/>
          </p:nvPr>
        </p:nvSpPr>
        <p:spPr>
          <a:xfrm>
            <a:off x="167133" y="201071"/>
            <a:ext cx="12670533" cy="9351458"/>
          </a:xfrm>
          <a:prstGeom prst="rect">
            <a:avLst/>
          </a:prstGeom>
        </p:spPr>
        <p:txBody>
          <a:bodyPr anchor="t"/>
          <a:lstStyle/>
          <a:p>
            <a:pPr marL="0" indent="0" defTabSz="537463">
              <a:spcBef>
                <a:spcPts val="400"/>
              </a:spcBef>
              <a:buSzTx/>
              <a:buNone/>
              <a:defRPr sz="5888">
                <a:latin typeface="Helvetica"/>
                <a:ea typeface="Helvetica"/>
                <a:cs typeface="Helvetica"/>
                <a:sym typeface="Helvetica"/>
              </a:defRPr>
            </a:pPr>
            <a:r>
              <a:rPr b="1">
                <a:solidFill>
                  <a:schemeClr val="accent2">
                    <a:hueOff val="-554920"/>
                    <a:satOff val="-21482"/>
                    <a:lumOff val="-6228"/>
                  </a:schemeClr>
                </a:solidFill>
              </a:rPr>
              <a:t>John 13:34</a:t>
            </a:r>
            <a:r>
              <a:t> </a:t>
            </a:r>
            <a:r>
              <a:rPr i="1"/>
              <a:t>“A new commandment I give to you, that you </a:t>
            </a:r>
            <a:r>
              <a:rPr b="1" i="1" u="sng">
                <a:solidFill>
                  <a:schemeClr val="accent5"/>
                </a:solidFill>
              </a:rPr>
              <a:t>love one another; as I have loved you</a:t>
            </a:r>
            <a:r>
              <a:rPr i="1"/>
              <a:t>,...”</a:t>
            </a:r>
          </a:p>
          <a:p>
            <a:pPr marL="0" indent="0" defTabSz="537463">
              <a:spcBef>
                <a:spcPts val="400"/>
              </a:spcBef>
              <a:buSzTx/>
              <a:buNone/>
              <a:defRPr sz="5888">
                <a:solidFill>
                  <a:srgbClr val="011993"/>
                </a:solidFill>
                <a:latin typeface="Helvetica"/>
                <a:ea typeface="Helvetica"/>
                <a:cs typeface="Helvetica"/>
                <a:sym typeface="Helvetica"/>
              </a:defRPr>
            </a:pPr>
            <a:r>
              <a:t>Jesus is building His church and it is distinguished by the fact that it operates with open and authentic community.</a:t>
            </a:r>
          </a:p>
          <a:p>
            <a:pPr marL="0" indent="0" defTabSz="537463">
              <a:spcBef>
                <a:spcPts val="400"/>
              </a:spcBef>
              <a:buSzTx/>
              <a:buNone/>
              <a:defRPr sz="5888">
                <a:latin typeface="Helvetica"/>
                <a:ea typeface="Helvetica"/>
                <a:cs typeface="Helvetica"/>
                <a:sym typeface="Helvetica"/>
              </a:defRPr>
            </a:pPr>
            <a:r>
              <a:rPr b="1">
                <a:solidFill>
                  <a:schemeClr val="accent2">
                    <a:hueOff val="-554920"/>
                    <a:satOff val="-21482"/>
                    <a:lumOff val="-6228"/>
                  </a:schemeClr>
                </a:solidFill>
              </a:rPr>
              <a:t>John 13:35</a:t>
            </a:r>
            <a:r>
              <a:t> </a:t>
            </a:r>
            <a:r>
              <a:rPr i="1"/>
              <a:t>“By </a:t>
            </a:r>
            <a:r>
              <a:rPr b="1" i="1" u="sng">
                <a:solidFill>
                  <a:schemeClr val="accent5"/>
                </a:solidFill>
              </a:rPr>
              <a:t>this</a:t>
            </a:r>
            <a:r>
              <a:rPr i="1"/>
              <a:t> all will know that you are My disciples, if you </a:t>
            </a:r>
          </a:p>
          <a:p>
            <a:pPr marL="0" indent="0" defTabSz="537463">
              <a:spcBef>
                <a:spcPts val="400"/>
              </a:spcBef>
              <a:buSzTx/>
              <a:buNone/>
              <a:defRPr sz="5888" i="1">
                <a:latin typeface="Helvetica"/>
                <a:ea typeface="Helvetica"/>
                <a:cs typeface="Helvetica"/>
                <a:sym typeface="Helvetica"/>
              </a:defRPr>
            </a:pPr>
            <a:r>
              <a:t>have </a:t>
            </a:r>
            <a:r>
              <a:rPr b="1" u="sng">
                <a:solidFill>
                  <a:schemeClr val="accent5"/>
                </a:solidFill>
              </a:rPr>
              <a:t>love for one another</a:t>
            </a:r>
            <a:r>
              <a:t>.”</a:t>
            </a:r>
          </a:p>
        </p:txBody>
      </p:sp>
      <p:pic>
        <p:nvPicPr>
          <p:cNvPr id="152" name="BB.jpg" descr="BB.jpg"/>
          <p:cNvPicPr>
            <a:picLocks noChangeAspect="1"/>
          </p:cNvPicPr>
          <p:nvPr/>
        </p:nvPicPr>
        <p:blipFill>
          <a:blip r:embed="rId2">
            <a:extLst/>
          </a:blip>
          <a:stretch>
            <a:fillRect/>
          </a:stretch>
        </p:blipFill>
        <p:spPr>
          <a:xfrm>
            <a:off x="10107085" y="7579967"/>
            <a:ext cx="2736180" cy="198995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Impact people are committed to living in authentic community.…"/>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t>Impact people are committed to living in authentic community. </a:t>
            </a:r>
          </a:p>
          <a:p>
            <a:pPr marL="0" indent="0">
              <a:spcBef>
                <a:spcPts val="500"/>
              </a:spcBef>
              <a:buSzTx/>
              <a:buNone/>
              <a:defRPr sz="6400">
                <a:latin typeface="Helvetica"/>
                <a:ea typeface="Helvetica"/>
                <a:cs typeface="Helvetica"/>
                <a:sym typeface="Helvetica"/>
              </a:defRPr>
            </a:pPr>
            <a:r>
              <a:t>You cannot fulfill the purpose for God outside of community.</a:t>
            </a:r>
          </a:p>
          <a:p>
            <a:pPr marL="0" indent="0">
              <a:spcBef>
                <a:spcPts val="500"/>
              </a:spcBef>
              <a:buSzTx/>
              <a:buNone/>
              <a:defRPr sz="6400">
                <a:latin typeface="Helvetica"/>
                <a:ea typeface="Helvetica"/>
                <a:cs typeface="Helvetica"/>
                <a:sym typeface="Helvetica"/>
              </a:defRPr>
            </a:pPr>
            <a:r>
              <a:t>You can know God without community and get to heaven without community, but you can’t mature or manifest </a:t>
            </a:r>
          </a:p>
          <a:p>
            <a:pPr marL="0" indent="0">
              <a:spcBef>
                <a:spcPts val="500"/>
              </a:spcBef>
              <a:buSzTx/>
              <a:buNone/>
              <a:defRPr sz="6400">
                <a:latin typeface="Helvetica"/>
                <a:ea typeface="Helvetica"/>
                <a:cs typeface="Helvetica"/>
                <a:sym typeface="Helvetica"/>
              </a:defRPr>
            </a:pPr>
            <a:r>
              <a:t>God’s fullness.</a:t>
            </a:r>
          </a:p>
        </p:txBody>
      </p:sp>
      <p:pic>
        <p:nvPicPr>
          <p:cNvPr id="155"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B. Where Are You Going?…"/>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rgbClr val="011993"/>
                </a:solidFill>
                <a:latin typeface="Helvetica"/>
                <a:ea typeface="Helvetica"/>
                <a:cs typeface="Helvetica"/>
                <a:sym typeface="Helvetica"/>
              </a:defRPr>
            </a:pPr>
            <a:r>
              <a:t>B. Where Are You Going?</a:t>
            </a:r>
          </a:p>
          <a:p>
            <a:pPr marL="0" indent="0">
              <a:spcBef>
                <a:spcPts val="500"/>
              </a:spcBef>
              <a:buSzTx/>
              <a:buNone/>
              <a:defRPr sz="6400">
                <a:latin typeface="Helvetica"/>
                <a:ea typeface="Helvetica"/>
                <a:cs typeface="Helvetica"/>
                <a:sym typeface="Helvetica"/>
              </a:defRPr>
            </a:pPr>
            <a:r>
              <a:rPr i="1"/>
              <a:t> “...setting out for </a:t>
            </a:r>
            <a:r>
              <a:rPr b="1" i="1">
                <a:solidFill>
                  <a:schemeClr val="accent5"/>
                </a:solidFill>
              </a:rPr>
              <a:t>the place</a:t>
            </a:r>
            <a:r>
              <a:rPr i="1"/>
              <a:t> of which the Lord said, ‘I will give it to you.’”</a:t>
            </a:r>
            <a:r>
              <a:t> </a:t>
            </a:r>
            <a:r>
              <a:rPr b="1">
                <a:solidFill>
                  <a:schemeClr val="accent2">
                    <a:hueOff val="-554920"/>
                    <a:satOff val="-21482"/>
                    <a:lumOff val="-6228"/>
                  </a:schemeClr>
                </a:solidFill>
              </a:rPr>
              <a:t>vs. 29</a:t>
            </a:r>
          </a:p>
          <a:p>
            <a:pPr marL="0" indent="0">
              <a:spcBef>
                <a:spcPts val="500"/>
              </a:spcBef>
              <a:buSzTx/>
              <a:buNone/>
              <a:defRPr sz="6400">
                <a:latin typeface="Helvetica"/>
                <a:ea typeface="Helvetica"/>
                <a:cs typeface="Helvetica"/>
                <a:sym typeface="Helvetica"/>
              </a:defRPr>
            </a:pPr>
            <a:r>
              <a:t>Pursuing God’s Promise.</a:t>
            </a:r>
          </a:p>
          <a:p>
            <a:pPr marL="0" indent="0">
              <a:spcBef>
                <a:spcPts val="500"/>
              </a:spcBef>
              <a:buSzTx/>
              <a:buNone/>
              <a:defRPr sz="6400">
                <a:latin typeface="Helvetica"/>
                <a:ea typeface="Helvetica"/>
                <a:cs typeface="Helvetica"/>
                <a:sym typeface="Helvetica"/>
              </a:defRPr>
            </a:pPr>
            <a:r>
              <a:t>Pursuing God’s Placement.</a:t>
            </a:r>
          </a:p>
          <a:p>
            <a:pPr marL="0" indent="0">
              <a:spcBef>
                <a:spcPts val="500"/>
              </a:spcBef>
              <a:buSzTx/>
              <a:buNone/>
              <a:defRPr sz="6400">
                <a:latin typeface="Helvetica"/>
                <a:ea typeface="Helvetica"/>
                <a:cs typeface="Helvetica"/>
                <a:sym typeface="Helvetica"/>
              </a:defRPr>
            </a:pPr>
            <a:r>
              <a:t>Pursuing God’s Purpose.</a:t>
            </a:r>
          </a:p>
        </p:txBody>
      </p:sp>
      <p:pic>
        <p:nvPicPr>
          <p:cNvPr id="158"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0" name="“The role of the leader is to be the chief meaning officer.”…"/>
          <p:cNvSpPr txBox="1">
            <a:spLocks noGrp="1"/>
          </p:cNvSpPr>
          <p:nvPr>
            <p:ph type="body" idx="1"/>
          </p:nvPr>
        </p:nvSpPr>
        <p:spPr>
          <a:xfrm>
            <a:off x="167133" y="201071"/>
            <a:ext cx="12618114" cy="9183403"/>
          </a:xfrm>
          <a:prstGeom prst="rect">
            <a:avLst/>
          </a:prstGeom>
        </p:spPr>
        <p:txBody>
          <a:bodyPr anchor="t"/>
          <a:lstStyle/>
          <a:p>
            <a:pPr marL="0" indent="0">
              <a:spcBef>
                <a:spcPts val="500"/>
              </a:spcBef>
              <a:buSzTx/>
              <a:buNone/>
              <a:defRPr sz="6400">
                <a:solidFill>
                  <a:srgbClr val="FFFFFF"/>
                </a:solidFill>
                <a:latin typeface="Helvetica"/>
                <a:ea typeface="Helvetica"/>
                <a:cs typeface="Helvetica"/>
                <a:sym typeface="Helvetica"/>
              </a:defRPr>
            </a:pPr>
            <a:endParaRPr/>
          </a:p>
          <a:p>
            <a:pPr marL="0" indent="0">
              <a:spcBef>
                <a:spcPts val="500"/>
              </a:spcBef>
              <a:buSzTx/>
              <a:buNone/>
              <a:defRPr sz="6400">
                <a:solidFill>
                  <a:srgbClr val="FFFFFF"/>
                </a:solidFill>
                <a:latin typeface="Helvetica"/>
                <a:ea typeface="Helvetica"/>
                <a:cs typeface="Helvetica"/>
                <a:sym typeface="Helvetica"/>
              </a:defRPr>
            </a:pPr>
            <a:endParaRPr/>
          </a:p>
          <a:p>
            <a:pPr marL="0" indent="0">
              <a:spcBef>
                <a:spcPts val="500"/>
              </a:spcBef>
              <a:buSzTx/>
              <a:buNone/>
              <a:defRPr sz="6400">
                <a:solidFill>
                  <a:srgbClr val="FFFFFF"/>
                </a:solidFill>
                <a:latin typeface="Helvetica"/>
                <a:ea typeface="Helvetica"/>
                <a:cs typeface="Helvetica"/>
                <a:sym typeface="Helvetica"/>
              </a:defRPr>
            </a:pPr>
            <a:endParaRPr/>
          </a:p>
          <a:p>
            <a:pPr marL="0" indent="0">
              <a:spcBef>
                <a:spcPts val="500"/>
              </a:spcBef>
              <a:buSzTx/>
              <a:buNone/>
              <a:defRPr sz="6400">
                <a:solidFill>
                  <a:srgbClr val="FFFFFF"/>
                </a:solidFill>
                <a:latin typeface="Helvetica"/>
                <a:ea typeface="Helvetica"/>
                <a:cs typeface="Helvetica"/>
                <a:sym typeface="Helvetica"/>
              </a:defRPr>
            </a:pPr>
            <a:r>
              <a:t>“The role of the leader is to be the chief meaning officer.”</a:t>
            </a:r>
          </a:p>
          <a:p>
            <a:pPr marL="0" indent="0">
              <a:spcBef>
                <a:spcPts val="500"/>
              </a:spcBef>
              <a:buSzTx/>
              <a:buNone/>
              <a:defRPr sz="6400">
                <a:solidFill>
                  <a:srgbClr val="FFFFFF"/>
                </a:solidFill>
                <a:latin typeface="Helvetica"/>
                <a:ea typeface="Helvetica"/>
                <a:cs typeface="Helvetica"/>
                <a:sym typeface="Helvetica"/>
              </a:defRPr>
            </a:pPr>
            <a:r>
              <a:t>                     </a:t>
            </a:r>
            <a:r>
              <a:rPr b="1">
                <a:solidFill>
                  <a:schemeClr val="accent6">
                    <a:satOff val="24555"/>
                    <a:lumOff val="22232"/>
                  </a:schemeClr>
                </a:solidFill>
              </a:rPr>
              <a:t> Jack Welch</a:t>
            </a:r>
          </a:p>
        </p:txBody>
      </p:sp>
      <p:pic>
        <p:nvPicPr>
          <p:cNvPr id="161"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roverbs 29:18 “Where there is no vision, the people perish:” (KJV) “Where there is no revelation, the people cast off restraint;” (NKJV)…"/>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Proverbs 29:18</a:t>
            </a:r>
            <a:br/>
            <a:r>
              <a:rPr i="1"/>
              <a:t>“Where there is </a:t>
            </a:r>
            <a:r>
              <a:rPr b="1" i="1" u="sng">
                <a:solidFill>
                  <a:schemeClr val="accent5"/>
                </a:solidFill>
              </a:rPr>
              <a:t>no vision</a:t>
            </a:r>
            <a:r>
              <a:rPr i="1"/>
              <a:t>, the people </a:t>
            </a:r>
            <a:r>
              <a:rPr b="1" i="1" u="sng">
                <a:solidFill>
                  <a:schemeClr val="accent5"/>
                </a:solidFill>
              </a:rPr>
              <a:t>perish</a:t>
            </a:r>
            <a:r>
              <a:rPr i="1"/>
              <a:t>:” </a:t>
            </a:r>
            <a:r>
              <a:t>(KJV)</a:t>
            </a:r>
            <a:br/>
            <a:r>
              <a:rPr i="1"/>
              <a:t>“Where there is no revelation, the people </a:t>
            </a:r>
            <a:r>
              <a:rPr b="1" i="1" u="sng">
                <a:solidFill>
                  <a:schemeClr val="accent5"/>
                </a:solidFill>
              </a:rPr>
              <a:t>cast off restraint</a:t>
            </a:r>
            <a:r>
              <a:rPr i="1"/>
              <a:t>;”</a:t>
            </a:r>
            <a:r>
              <a:t> (NKJV) </a:t>
            </a:r>
          </a:p>
          <a:p>
            <a:pPr marL="0" indent="0">
              <a:spcBef>
                <a:spcPts val="500"/>
              </a:spcBef>
              <a:buSzTx/>
              <a:buNone/>
              <a:defRPr sz="6400">
                <a:latin typeface="Helvetica"/>
                <a:ea typeface="Helvetica"/>
                <a:cs typeface="Helvetica"/>
                <a:sym typeface="Helvetica"/>
              </a:defRPr>
            </a:pPr>
            <a:r>
              <a:rPr i="1"/>
              <a:t>“When people do not accept divine guidance, they </a:t>
            </a:r>
            <a:r>
              <a:rPr b="1" i="1" u="sng">
                <a:solidFill>
                  <a:schemeClr val="accent5"/>
                </a:solidFill>
              </a:rPr>
              <a:t>run wild</a:t>
            </a:r>
            <a:r>
              <a:rPr i="1"/>
              <a:t>.”</a:t>
            </a:r>
            <a:r>
              <a:t> (NLT)</a:t>
            </a:r>
          </a:p>
          <a:p>
            <a:pPr marL="0" indent="0">
              <a:spcBef>
                <a:spcPts val="500"/>
              </a:spcBef>
              <a:buSzTx/>
              <a:buNone/>
              <a:defRPr sz="6400">
                <a:latin typeface="Helvetica"/>
                <a:ea typeface="Helvetica"/>
                <a:cs typeface="Helvetica"/>
                <a:sym typeface="Helvetica"/>
              </a:defRPr>
            </a:pPr>
            <a:r>
              <a:t> </a:t>
            </a:r>
            <a:r>
              <a:rPr>
                <a:solidFill>
                  <a:srgbClr val="011993"/>
                </a:solidFill>
              </a:rPr>
              <a:t>Another translation There </a:t>
            </a:r>
          </a:p>
          <a:p>
            <a:pPr marL="0" indent="0">
              <a:spcBef>
                <a:spcPts val="500"/>
              </a:spcBef>
              <a:buSzTx/>
              <a:buNone/>
              <a:defRPr sz="6400">
                <a:latin typeface="Helvetica"/>
                <a:ea typeface="Helvetica"/>
                <a:cs typeface="Helvetica"/>
                <a:sym typeface="Helvetica"/>
              </a:defRPr>
            </a:pPr>
            <a:r>
              <a:rPr>
                <a:solidFill>
                  <a:srgbClr val="011993"/>
                </a:solidFill>
              </a:rPr>
              <a:t>is </a:t>
            </a:r>
            <a:r>
              <a:rPr i="1"/>
              <a:t>“no harness!”</a:t>
            </a:r>
            <a:r>
              <a:t> </a:t>
            </a:r>
          </a:p>
        </p:txBody>
      </p:sp>
      <p:pic>
        <p:nvPicPr>
          <p:cNvPr id="164"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wenty horses in a field ... no way to harness the power you won’t get anything done.…"/>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t>Twenty horses in a field ... no way to harness the power you won’t get anything done.</a:t>
            </a:r>
          </a:p>
          <a:p>
            <a:pPr marL="0" indent="0">
              <a:spcBef>
                <a:spcPts val="500"/>
              </a:spcBef>
              <a:buSzTx/>
              <a:buNone/>
              <a:defRPr sz="6400">
                <a:latin typeface="Helvetica"/>
                <a:ea typeface="Helvetica"/>
                <a:cs typeface="Helvetica"/>
                <a:sym typeface="Helvetica"/>
              </a:defRPr>
            </a:pPr>
            <a:r>
              <a:t>You have all kinds of Horsepower but it is disconnected.</a:t>
            </a:r>
          </a:p>
          <a:p>
            <a:pPr marL="0" indent="0">
              <a:spcBef>
                <a:spcPts val="500"/>
              </a:spcBef>
              <a:buSzTx/>
              <a:buNone/>
              <a:defRPr sz="6400">
                <a:latin typeface="Helvetica"/>
                <a:ea typeface="Helvetica"/>
                <a:cs typeface="Helvetica"/>
                <a:sym typeface="Helvetica"/>
              </a:defRPr>
            </a:pPr>
            <a:r>
              <a:rPr b="1">
                <a:solidFill>
                  <a:srgbClr val="011993"/>
                </a:solidFill>
              </a:rPr>
              <a:t>Impact Vision</a:t>
            </a:r>
            <a:r>
              <a:t>: </a:t>
            </a:r>
            <a:r>
              <a:rPr>
                <a:solidFill>
                  <a:schemeClr val="accent5"/>
                </a:solidFill>
              </a:rPr>
              <a:t>“Transforming Lives To Impact Their World.” </a:t>
            </a:r>
          </a:p>
        </p:txBody>
      </p:sp>
      <p:pic>
        <p:nvPicPr>
          <p:cNvPr id="167"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olossians 1:27  (AMPC)…"/>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Colossians 1:27  </a:t>
            </a:r>
            <a:r>
              <a:rPr b="0">
                <a:solidFill>
                  <a:srgbClr val="000000"/>
                </a:solidFill>
              </a:rPr>
              <a:t>(AMPC)</a:t>
            </a:r>
          </a:p>
          <a:p>
            <a:pPr marL="0" indent="0">
              <a:spcBef>
                <a:spcPts val="500"/>
              </a:spcBef>
              <a:buSzTx/>
              <a:buNone/>
              <a:defRPr sz="6400" i="1">
                <a:latin typeface="Helvetica"/>
                <a:ea typeface="Helvetica"/>
                <a:cs typeface="Helvetica"/>
                <a:sym typeface="Helvetica"/>
              </a:defRPr>
            </a:pPr>
            <a:r>
              <a:t>“To whom God was pleased to make known how great for the Gentiles are the riches of the glory of this mystery, which is Christ within and among </a:t>
            </a:r>
            <a:r>
              <a:rPr b="1" u="sng">
                <a:solidFill>
                  <a:schemeClr val="accent5"/>
                </a:solidFill>
              </a:rPr>
              <a:t>you</a:t>
            </a:r>
            <a:r>
              <a:rPr b="1">
                <a:solidFill>
                  <a:schemeClr val="accent5"/>
                </a:solidFill>
              </a:rPr>
              <a:t> </a:t>
            </a:r>
            <a:r>
              <a:rPr i="0">
                <a:solidFill>
                  <a:schemeClr val="accent6">
                    <a:lumOff val="-8741"/>
                  </a:schemeClr>
                </a:solidFill>
              </a:rPr>
              <a:t>(plural)</a:t>
            </a:r>
            <a:r>
              <a:t>, the Hope of </a:t>
            </a:r>
            <a:r>
              <a:rPr b="1" u="sng">
                <a:solidFill>
                  <a:schemeClr val="accent5"/>
                </a:solidFill>
              </a:rPr>
              <a:t>[realizing the] glory</a:t>
            </a:r>
            <a:r>
              <a:t>.”</a:t>
            </a:r>
          </a:p>
        </p:txBody>
      </p:sp>
      <p:pic>
        <p:nvPicPr>
          <p:cNvPr id="170"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saiah 2:2 “Now it shall come to pass in the latter days That the mountain of the LORD’s house shall be established on the top of the mountains, And shall be exalted above the hills; And all nations shall flow to it.”"/>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Isaiah 2:2</a:t>
            </a:r>
            <a:br/>
            <a:r>
              <a:rPr i="1"/>
              <a:t>“Now it shall come to pass in the latter days That the mountain of the </a:t>
            </a:r>
            <a:r>
              <a:rPr b="1" i="1" u="sng">
                <a:solidFill>
                  <a:schemeClr val="accent5"/>
                </a:solidFill>
              </a:rPr>
              <a:t>LORD’s house</a:t>
            </a:r>
            <a:r>
              <a:rPr i="1"/>
              <a:t> shall be established on the top of the mountains, And shall be </a:t>
            </a:r>
            <a:r>
              <a:rPr b="1" i="1" u="sng">
                <a:solidFill>
                  <a:schemeClr val="accent5"/>
                </a:solidFill>
              </a:rPr>
              <a:t>exalted above the hills</a:t>
            </a:r>
            <a:r>
              <a:rPr i="1"/>
              <a:t>; And all nations shall flow to it.”</a:t>
            </a:r>
          </a:p>
        </p:txBody>
      </p:sp>
      <p:pic>
        <p:nvPicPr>
          <p:cNvPr id="173"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Call Of Moses…"/>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rgbClr val="011993"/>
                </a:solidFill>
                <a:latin typeface="Helvetica"/>
                <a:ea typeface="Helvetica"/>
                <a:cs typeface="Helvetica"/>
                <a:sym typeface="Helvetica"/>
              </a:defRPr>
            </a:pPr>
            <a:r>
              <a:t>The Call Of Moses</a:t>
            </a:r>
          </a:p>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Exodus 3:8</a:t>
            </a:r>
          </a:p>
          <a:p>
            <a:pPr marL="0" indent="0">
              <a:spcBef>
                <a:spcPts val="500"/>
              </a:spcBef>
              <a:buSzTx/>
              <a:buNone/>
              <a:defRPr sz="6400" i="1">
                <a:latin typeface="Helvetica"/>
                <a:ea typeface="Helvetica"/>
                <a:cs typeface="Helvetica"/>
                <a:sym typeface="Helvetica"/>
              </a:defRPr>
            </a:pPr>
            <a:r>
              <a:t>“So I have come down to </a:t>
            </a:r>
            <a:r>
              <a:rPr b="1" u="sng">
                <a:solidFill>
                  <a:schemeClr val="accent5"/>
                </a:solidFill>
              </a:rPr>
              <a:t>deliver them</a:t>
            </a:r>
            <a:r>
              <a:t> out of the hand of the Egyptians, and to </a:t>
            </a:r>
            <a:r>
              <a:rPr b="1" u="sng">
                <a:solidFill>
                  <a:schemeClr val="accent5"/>
                </a:solidFill>
              </a:rPr>
              <a:t>bring them up</a:t>
            </a:r>
            <a:r>
              <a:t> from that land to a good and large land, to a land flowing with milk and honey,…”</a:t>
            </a:r>
          </a:p>
        </p:txBody>
      </p:sp>
      <p:pic>
        <p:nvPicPr>
          <p:cNvPr id="123"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Numbers 14:21…"/>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Numbers 14:21</a:t>
            </a:r>
          </a:p>
          <a:p>
            <a:pPr marL="0" indent="0">
              <a:spcBef>
                <a:spcPts val="500"/>
              </a:spcBef>
              <a:buSzTx/>
              <a:buNone/>
              <a:defRPr sz="6400" i="1">
                <a:latin typeface="Helvetica"/>
                <a:ea typeface="Helvetica"/>
                <a:cs typeface="Helvetica"/>
                <a:sym typeface="Helvetica"/>
              </a:defRPr>
            </a:pPr>
            <a:r>
              <a:t>“But as truly as I live, all the </a:t>
            </a:r>
            <a:r>
              <a:rPr b="1" u="sng">
                <a:solidFill>
                  <a:schemeClr val="accent5"/>
                </a:solidFill>
              </a:rPr>
              <a:t>earth</a:t>
            </a:r>
            <a:r>
              <a:t> shall be </a:t>
            </a:r>
            <a:r>
              <a:rPr b="1" u="sng">
                <a:solidFill>
                  <a:schemeClr val="accent5"/>
                </a:solidFill>
              </a:rPr>
              <a:t>filled</a:t>
            </a:r>
            <a:r>
              <a:t> with the </a:t>
            </a:r>
            <a:r>
              <a:rPr b="1" u="sng">
                <a:solidFill>
                  <a:schemeClr val="accent5"/>
                </a:solidFill>
              </a:rPr>
              <a:t>glory of the LORD</a:t>
            </a:r>
            <a:r>
              <a:t>.” </a:t>
            </a:r>
          </a:p>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Habakkuk 2:14</a:t>
            </a:r>
            <a:br/>
            <a:r>
              <a:rPr i="1"/>
              <a:t>“For the </a:t>
            </a:r>
            <a:r>
              <a:rPr b="1" i="1" u="sng">
                <a:solidFill>
                  <a:schemeClr val="accent5"/>
                </a:solidFill>
              </a:rPr>
              <a:t>earth</a:t>
            </a:r>
            <a:r>
              <a:rPr i="1"/>
              <a:t> will be </a:t>
            </a:r>
            <a:r>
              <a:rPr b="1" i="1" u="sng">
                <a:solidFill>
                  <a:schemeClr val="accent5"/>
                </a:solidFill>
              </a:rPr>
              <a:t>filled</a:t>
            </a:r>
            <a:r>
              <a:rPr i="1"/>
              <a:t> With the </a:t>
            </a:r>
            <a:r>
              <a:rPr b="1" i="1" u="sng">
                <a:solidFill>
                  <a:schemeClr val="accent6"/>
                </a:solidFill>
              </a:rPr>
              <a:t>knowledge</a:t>
            </a:r>
            <a:r>
              <a:rPr i="1"/>
              <a:t> of the </a:t>
            </a:r>
            <a:r>
              <a:rPr b="1" i="1" u="sng">
                <a:solidFill>
                  <a:schemeClr val="accent5"/>
                </a:solidFill>
              </a:rPr>
              <a:t>glory of the Lord</a:t>
            </a:r>
            <a:r>
              <a:rPr i="1"/>
              <a:t>, As the waters cover </a:t>
            </a:r>
          </a:p>
          <a:p>
            <a:pPr marL="0" indent="0">
              <a:spcBef>
                <a:spcPts val="500"/>
              </a:spcBef>
              <a:buSzTx/>
              <a:buNone/>
              <a:defRPr sz="6400">
                <a:latin typeface="Helvetica"/>
                <a:ea typeface="Helvetica"/>
                <a:cs typeface="Helvetica"/>
                <a:sym typeface="Helvetica"/>
              </a:defRPr>
            </a:pPr>
            <a:r>
              <a:rPr i="1"/>
              <a:t>the sea.”</a:t>
            </a:r>
          </a:p>
        </p:txBody>
      </p:sp>
      <p:pic>
        <p:nvPicPr>
          <p:cNvPr id="176"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Isaiah 6:3…"/>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300" b="1">
                <a:solidFill>
                  <a:schemeClr val="accent2">
                    <a:hueOff val="-554920"/>
                    <a:satOff val="-21482"/>
                    <a:lumOff val="-6228"/>
                  </a:schemeClr>
                </a:solidFill>
                <a:latin typeface="Helvetica"/>
                <a:ea typeface="Helvetica"/>
                <a:cs typeface="Helvetica"/>
                <a:sym typeface="Helvetica"/>
              </a:defRPr>
            </a:pPr>
            <a:r>
              <a:t>Isaiah 6:3 </a:t>
            </a:r>
          </a:p>
          <a:p>
            <a:pPr marL="0" indent="0">
              <a:spcBef>
                <a:spcPts val="500"/>
              </a:spcBef>
              <a:buSzTx/>
              <a:buNone/>
              <a:defRPr sz="6300" i="1">
                <a:latin typeface="Helvetica"/>
                <a:ea typeface="Helvetica"/>
                <a:cs typeface="Helvetica"/>
                <a:sym typeface="Helvetica"/>
              </a:defRPr>
            </a:pPr>
            <a:r>
              <a:t>“Holy, holy, holy is the Lord of hosts; The whole </a:t>
            </a:r>
            <a:r>
              <a:rPr b="1" u="sng">
                <a:solidFill>
                  <a:schemeClr val="accent5"/>
                </a:solidFill>
              </a:rPr>
              <a:t>earth </a:t>
            </a:r>
            <a:r>
              <a:rPr i="0" u="sng">
                <a:solidFill>
                  <a:schemeClr val="accent6">
                    <a:lumOff val="-8741"/>
                  </a:schemeClr>
                </a:solidFill>
              </a:rPr>
              <a:t>(is)</a:t>
            </a:r>
            <a:r>
              <a:rPr b="1" u="sng">
                <a:solidFill>
                  <a:schemeClr val="accent5"/>
                </a:solidFill>
              </a:rPr>
              <a:t> full of His glory!”</a:t>
            </a:r>
          </a:p>
          <a:p>
            <a:pPr marL="0" indent="0">
              <a:spcBef>
                <a:spcPts val="500"/>
              </a:spcBef>
              <a:buSzTx/>
              <a:buNone/>
              <a:defRPr sz="6300" b="1">
                <a:solidFill>
                  <a:schemeClr val="accent2">
                    <a:hueOff val="-554920"/>
                    <a:satOff val="-21482"/>
                    <a:lumOff val="-6228"/>
                  </a:schemeClr>
                </a:solidFill>
                <a:latin typeface="Helvetica"/>
                <a:ea typeface="Helvetica"/>
                <a:cs typeface="Helvetica"/>
                <a:sym typeface="Helvetica"/>
              </a:defRPr>
            </a:pPr>
            <a:r>
              <a:t>Isaiah 40:5</a:t>
            </a:r>
          </a:p>
          <a:p>
            <a:pPr marL="0" indent="0">
              <a:spcBef>
                <a:spcPts val="500"/>
              </a:spcBef>
              <a:buSzTx/>
              <a:buNone/>
              <a:defRPr sz="6300" i="1">
                <a:latin typeface="Helvetica"/>
                <a:ea typeface="Helvetica"/>
                <a:cs typeface="Helvetica"/>
                <a:sym typeface="Helvetica"/>
              </a:defRPr>
            </a:pPr>
            <a:r>
              <a:t>“And the </a:t>
            </a:r>
            <a:r>
              <a:rPr b="1" u="sng">
                <a:solidFill>
                  <a:schemeClr val="accent5"/>
                </a:solidFill>
              </a:rPr>
              <a:t>glory</a:t>
            </a:r>
            <a:r>
              <a:t> of the LORD shall be </a:t>
            </a:r>
            <a:r>
              <a:rPr b="1" u="sng">
                <a:solidFill>
                  <a:schemeClr val="accent5"/>
                </a:solidFill>
              </a:rPr>
              <a:t>revealed</a:t>
            </a:r>
            <a:r>
              <a:t>, and all flesh shall see it together: for the mouth of </a:t>
            </a:r>
          </a:p>
          <a:p>
            <a:pPr marL="0" indent="0">
              <a:spcBef>
                <a:spcPts val="500"/>
              </a:spcBef>
              <a:buSzTx/>
              <a:buNone/>
              <a:defRPr sz="6300" i="1">
                <a:latin typeface="Helvetica"/>
                <a:ea typeface="Helvetica"/>
                <a:cs typeface="Helvetica"/>
                <a:sym typeface="Helvetica"/>
              </a:defRPr>
            </a:pPr>
            <a:r>
              <a:t>the LORD hath spoken it.” </a:t>
            </a:r>
          </a:p>
        </p:txBody>
      </p:sp>
      <p:pic>
        <p:nvPicPr>
          <p:cNvPr id="179" name="BB.jpg" descr="BB.jpg"/>
          <p:cNvPicPr>
            <a:picLocks noChangeAspect="1"/>
          </p:cNvPicPr>
          <p:nvPr/>
        </p:nvPicPr>
        <p:blipFill>
          <a:blip r:embed="rId2">
            <a:extLst/>
          </a:blip>
          <a:stretch>
            <a:fillRect/>
          </a:stretch>
        </p:blipFill>
        <p:spPr>
          <a:xfrm>
            <a:off x="10181081" y="7598466"/>
            <a:ext cx="2736180" cy="1989950"/>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Glory” :— (kaw-bode) properly, weight, but only figuratively in a good sense, splendor or copiousnes."/>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5"/>
                </a:solidFill>
              </a:rPr>
              <a:t>“Glory”</a:t>
            </a:r>
            <a:r>
              <a:t> :— (kaw-bode) properly, </a:t>
            </a:r>
            <a:r>
              <a:rPr b="1">
                <a:solidFill>
                  <a:srgbClr val="011993"/>
                </a:solidFill>
              </a:rPr>
              <a:t>weight</a:t>
            </a:r>
            <a:r>
              <a:t>, but only figuratively in a good sense, splendor or copiousnes.</a:t>
            </a:r>
          </a:p>
        </p:txBody>
      </p:sp>
      <p:pic>
        <p:nvPicPr>
          <p:cNvPr id="182"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1 Samuel 10:6…"/>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1 Samuel 10:6</a:t>
            </a:r>
          </a:p>
          <a:p>
            <a:pPr marL="0" indent="0">
              <a:spcBef>
                <a:spcPts val="500"/>
              </a:spcBef>
              <a:buSzTx/>
              <a:buNone/>
              <a:defRPr sz="6400" i="1">
                <a:latin typeface="Helvetica"/>
                <a:ea typeface="Helvetica"/>
                <a:cs typeface="Helvetica"/>
                <a:sym typeface="Helvetica"/>
              </a:defRPr>
            </a:pPr>
            <a:r>
              <a:t>“Then the Spirit of the Lord will come upon you, and you will prophesy with them and be turned into another man.”</a:t>
            </a:r>
          </a:p>
          <a:p>
            <a:pPr marL="0" indent="0">
              <a:spcBef>
                <a:spcPts val="500"/>
              </a:spcBef>
              <a:buSzTx/>
              <a:buNone/>
              <a:defRPr sz="6400">
                <a:solidFill>
                  <a:srgbClr val="011993"/>
                </a:solidFill>
                <a:latin typeface="Helvetica"/>
                <a:ea typeface="Helvetica"/>
                <a:cs typeface="Helvetica"/>
                <a:sym typeface="Helvetica"/>
              </a:defRPr>
            </a:pPr>
            <a:r>
              <a:t>An encounter with the Glory of God will transform you!!!</a:t>
            </a:r>
          </a:p>
        </p:txBody>
      </p:sp>
      <p:pic>
        <p:nvPicPr>
          <p:cNvPr id="185"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7" name="Image" descr="Image"/>
          <p:cNvPicPr>
            <a:picLocks noChangeAspect="1"/>
          </p:cNvPicPr>
          <p:nvPr/>
        </p:nvPicPr>
        <p:blipFill>
          <a:blip r:embed="rId2">
            <a:extLst/>
          </a:blip>
          <a:stretch>
            <a:fillRect/>
          </a:stretch>
        </p:blipFill>
        <p:spPr>
          <a:xfrm>
            <a:off x="41929" y="1252136"/>
            <a:ext cx="12920941" cy="7249328"/>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Acts 20:24…"/>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Acts 20:24</a:t>
            </a:r>
          </a:p>
          <a:p>
            <a:pPr marL="0" indent="0">
              <a:spcBef>
                <a:spcPts val="500"/>
              </a:spcBef>
              <a:buSzTx/>
              <a:buNone/>
              <a:defRPr sz="6400" i="1">
                <a:latin typeface="Helvetica"/>
                <a:ea typeface="Helvetica"/>
                <a:cs typeface="Helvetica"/>
                <a:sym typeface="Helvetica"/>
              </a:defRPr>
            </a:pPr>
            <a:r>
              <a:t>“…the ministry which I received from the Lord Jesus, to testify to the </a:t>
            </a:r>
            <a:r>
              <a:rPr b="1" u="sng">
                <a:solidFill>
                  <a:schemeClr val="accent5"/>
                </a:solidFill>
              </a:rPr>
              <a:t>gospel of the grace of God</a:t>
            </a:r>
            <a:r>
              <a:t>.”</a:t>
            </a:r>
          </a:p>
          <a:p>
            <a:pPr marL="0" indent="0">
              <a:spcBef>
                <a:spcPts val="500"/>
              </a:spcBef>
              <a:buSzTx/>
              <a:buNone/>
              <a:defRPr sz="6400">
                <a:solidFill>
                  <a:srgbClr val="011993"/>
                </a:solidFill>
                <a:latin typeface="Helvetica"/>
                <a:ea typeface="Helvetica"/>
                <a:cs typeface="Helvetica"/>
                <a:sym typeface="Helvetica"/>
              </a:defRPr>
            </a:pPr>
            <a:r>
              <a:t>Impact is a community committed to  bringing Glory to God by exposing people to the transforming power of the </a:t>
            </a:r>
          </a:p>
          <a:p>
            <a:pPr marL="0" indent="0">
              <a:spcBef>
                <a:spcPts val="500"/>
              </a:spcBef>
              <a:buSzTx/>
              <a:buNone/>
              <a:defRPr sz="6400">
                <a:solidFill>
                  <a:srgbClr val="011993"/>
                </a:solidFill>
                <a:latin typeface="Helvetica"/>
                <a:ea typeface="Helvetica"/>
                <a:cs typeface="Helvetica"/>
                <a:sym typeface="Helvetica"/>
              </a:defRPr>
            </a:pPr>
            <a:r>
              <a:t>Gospel of God’s Grace!!!</a:t>
            </a:r>
          </a:p>
        </p:txBody>
      </p:sp>
      <p:pic>
        <p:nvPicPr>
          <p:cNvPr id="190"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2" name="Vision gives pain a purpose. Those without vision spend their lives taking the path of least resistance as they try to avoid discomfort. The level of sacrifice that a vision requires will determine the size of people who follow. Sacrifice separates the small from…"/>
          <p:cNvSpPr txBox="1">
            <a:spLocks noGrp="1"/>
          </p:cNvSpPr>
          <p:nvPr>
            <p:ph type="body" idx="1"/>
          </p:nvPr>
        </p:nvSpPr>
        <p:spPr>
          <a:xfrm>
            <a:off x="167133" y="201071"/>
            <a:ext cx="12618114" cy="9183403"/>
          </a:xfrm>
          <a:prstGeom prst="rect">
            <a:avLst/>
          </a:prstGeom>
        </p:spPr>
        <p:txBody>
          <a:bodyPr anchor="t"/>
          <a:lstStyle/>
          <a:p>
            <a:pPr marL="0" indent="0" defTabSz="578358">
              <a:spcBef>
                <a:spcPts val="400"/>
              </a:spcBef>
              <a:buSzTx/>
              <a:buNone/>
              <a:defRPr sz="6336">
                <a:solidFill>
                  <a:srgbClr val="FFFFFF"/>
                </a:solidFill>
                <a:latin typeface="Helvetica"/>
                <a:ea typeface="Helvetica"/>
                <a:cs typeface="Helvetica"/>
                <a:sym typeface="Helvetica"/>
              </a:defRPr>
            </a:pPr>
            <a:r>
              <a:t>Vision gives pain a purpose. Those without vision spend their lives taking the path of least resistance as they try to avoid discomfort. The level of sacrifice that a vision requires will determine the size of people who follow. Sacrifice separates the small from </a:t>
            </a:r>
          </a:p>
          <a:p>
            <a:pPr marL="0" indent="0" defTabSz="578358">
              <a:spcBef>
                <a:spcPts val="400"/>
              </a:spcBef>
              <a:buSzTx/>
              <a:buNone/>
              <a:defRPr sz="6336">
                <a:solidFill>
                  <a:srgbClr val="FFFFFF"/>
                </a:solidFill>
                <a:latin typeface="Helvetica"/>
                <a:ea typeface="Helvetica"/>
                <a:cs typeface="Helvetica"/>
                <a:sym typeface="Helvetica"/>
              </a:defRPr>
            </a:pPr>
            <a:r>
              <a:t>the great.    </a:t>
            </a:r>
            <a:r>
              <a:rPr b="1">
                <a:solidFill>
                  <a:srgbClr val="D783FF"/>
                </a:solidFill>
              </a:rPr>
              <a:t>Kris Vallotton</a:t>
            </a:r>
          </a:p>
        </p:txBody>
      </p:sp>
      <p:pic>
        <p:nvPicPr>
          <p:cNvPr id="193" name="BB.jpg" descr="BB.jpg"/>
          <p:cNvPicPr>
            <a:picLocks noChangeAspect="1"/>
          </p:cNvPicPr>
          <p:nvPr/>
        </p:nvPicPr>
        <p:blipFill>
          <a:blip r:embed="rId2">
            <a:extLst/>
          </a:blip>
          <a:stretch>
            <a:fillRect/>
          </a:stretch>
        </p:blipFill>
        <p:spPr>
          <a:xfrm>
            <a:off x="10051588" y="7413477"/>
            <a:ext cx="2736180" cy="1989949"/>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 What’s In It For Me? “...and you can be our eyes ... that whatever good the Lord will do to us, the same we will do to you.”…"/>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rgbClr val="011993"/>
                </a:solidFill>
              </a:rPr>
              <a:t>C. What’s In It For Me?</a:t>
            </a:r>
            <a:br/>
            <a:r>
              <a:rPr i="1"/>
              <a:t>“...and you can </a:t>
            </a:r>
            <a:r>
              <a:rPr b="1" i="1" u="sng">
                <a:solidFill>
                  <a:schemeClr val="accent5"/>
                </a:solidFill>
              </a:rPr>
              <a:t>be our eyes</a:t>
            </a:r>
            <a:r>
              <a:rPr i="1"/>
              <a:t> ... that whatever good the Lord will do to us, the same we will do to you.”</a:t>
            </a:r>
          </a:p>
          <a:p>
            <a:pPr marL="0" indent="0">
              <a:spcBef>
                <a:spcPts val="500"/>
              </a:spcBef>
              <a:buSzTx/>
              <a:buNone/>
              <a:defRPr sz="6400">
                <a:solidFill>
                  <a:schemeClr val="accent2">
                    <a:hueOff val="-554920"/>
                    <a:satOff val="-21482"/>
                    <a:lumOff val="-6228"/>
                  </a:schemeClr>
                </a:solidFill>
                <a:latin typeface="Helvetica"/>
                <a:ea typeface="Helvetica"/>
                <a:cs typeface="Helvetica"/>
                <a:sym typeface="Helvetica"/>
              </a:defRPr>
            </a:pPr>
            <a:r>
              <a:t>Every person has a purpose to fulfill.</a:t>
            </a:r>
          </a:p>
        </p:txBody>
      </p:sp>
      <p:pic>
        <p:nvPicPr>
          <p:cNvPr id="196"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Ephesians 4:16 (NIV)…"/>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Ephesians 4:16</a:t>
            </a:r>
            <a:r>
              <a:t> (NIV) </a:t>
            </a:r>
          </a:p>
          <a:p>
            <a:pPr marL="0" indent="0">
              <a:spcBef>
                <a:spcPts val="500"/>
              </a:spcBef>
              <a:buSzTx/>
              <a:buNone/>
              <a:defRPr sz="6400" i="1">
                <a:latin typeface="Helvetica"/>
                <a:ea typeface="Helvetica"/>
                <a:cs typeface="Helvetica"/>
                <a:sym typeface="Helvetica"/>
              </a:defRPr>
            </a:pPr>
            <a:r>
              <a:t>“From him the whole body, joined and held together by every supporting ligament, grows and builds itself up in love, </a:t>
            </a:r>
            <a:r>
              <a:rPr b="1" u="sng">
                <a:solidFill>
                  <a:schemeClr val="accent5"/>
                </a:solidFill>
              </a:rPr>
              <a:t>as each part does its work</a:t>
            </a:r>
            <a:r>
              <a:t>.”</a:t>
            </a:r>
          </a:p>
          <a:p>
            <a:pPr marL="0" indent="0">
              <a:spcBef>
                <a:spcPts val="500"/>
              </a:spcBef>
              <a:buSzTx/>
              <a:buNone/>
              <a:defRPr sz="6400">
                <a:solidFill>
                  <a:srgbClr val="011993"/>
                </a:solidFill>
                <a:latin typeface="Helvetica"/>
                <a:ea typeface="Helvetica"/>
                <a:cs typeface="Helvetica"/>
                <a:sym typeface="Helvetica"/>
              </a:defRPr>
            </a:pPr>
            <a:r>
              <a:t>Full maturity only happens together.</a:t>
            </a:r>
          </a:p>
        </p:txBody>
      </p:sp>
      <p:pic>
        <p:nvPicPr>
          <p:cNvPr id="199"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1 Peter 4:10…"/>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dirty="0">
                <a:solidFill>
                  <a:schemeClr val="accent2">
                    <a:hueOff val="-554920"/>
                    <a:satOff val="-21482"/>
                    <a:lumOff val="-6228"/>
                  </a:schemeClr>
                </a:solidFill>
              </a:rPr>
              <a:t>1 Peter 4:10</a:t>
            </a:r>
            <a:r>
              <a:rPr dirty="0"/>
              <a:t>  </a:t>
            </a:r>
          </a:p>
          <a:p>
            <a:pPr marL="0" indent="0">
              <a:spcBef>
                <a:spcPts val="500"/>
              </a:spcBef>
              <a:buSzTx/>
              <a:buNone/>
              <a:defRPr sz="6400" i="1">
                <a:latin typeface="Helvetica"/>
                <a:ea typeface="Helvetica"/>
                <a:cs typeface="Helvetica"/>
                <a:sym typeface="Helvetica"/>
              </a:defRPr>
            </a:pPr>
            <a:r>
              <a:rPr dirty="0"/>
              <a:t>“As each one has received a gift,</a:t>
            </a:r>
            <a:r>
              <a:rPr b="1" i="0" dirty="0">
                <a:solidFill>
                  <a:schemeClr val="accent5"/>
                </a:solidFill>
              </a:rPr>
              <a:t>(SHAPE)</a:t>
            </a:r>
            <a:r>
              <a:rPr dirty="0"/>
              <a:t> minister it to one another, as good stewards of the manifold grace of God.” </a:t>
            </a:r>
          </a:p>
          <a:p>
            <a:pPr marL="0" indent="0">
              <a:spcBef>
                <a:spcPts val="500"/>
              </a:spcBef>
              <a:buSzTx/>
              <a:buNone/>
              <a:defRPr sz="6400">
                <a:solidFill>
                  <a:srgbClr val="011993"/>
                </a:solidFill>
                <a:latin typeface="Helvetica"/>
                <a:ea typeface="Helvetica"/>
                <a:cs typeface="Helvetica"/>
                <a:sym typeface="Helvetica"/>
              </a:defRPr>
            </a:pPr>
            <a:r>
              <a:rPr dirty="0"/>
              <a:t>We are  committed toy r</a:t>
            </a:r>
            <a:r>
              <a:rPr lang="en-CA"/>
              <a:t>e</a:t>
            </a:r>
            <a:r>
              <a:t>alizing</a:t>
            </a:r>
            <a:r>
              <a:rPr dirty="0"/>
              <a:t> your SHAPE!</a:t>
            </a:r>
          </a:p>
          <a:p>
            <a:pPr marL="0" indent="0">
              <a:spcBef>
                <a:spcPts val="500"/>
              </a:spcBef>
              <a:buSzTx/>
              <a:buNone/>
              <a:defRPr sz="6400" i="1">
                <a:latin typeface="Helvetica"/>
                <a:ea typeface="Helvetica"/>
                <a:cs typeface="Helvetica"/>
                <a:sym typeface="Helvetica"/>
              </a:defRPr>
            </a:pPr>
            <a:endParaRPr dirty="0"/>
          </a:p>
        </p:txBody>
      </p:sp>
      <p:pic>
        <p:nvPicPr>
          <p:cNvPr id="202"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Moses had to get the people to picture in their hearts that there was more for them. IMAGINE…"/>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t>Moses had to get the people to picture in their hearts that there was more for them. </a:t>
            </a:r>
            <a:r>
              <a:rPr b="1">
                <a:solidFill>
                  <a:schemeClr val="accent5"/>
                </a:solidFill>
              </a:rPr>
              <a:t>IM</a:t>
            </a:r>
            <a:r>
              <a:t>AG</a:t>
            </a:r>
            <a:r>
              <a:rPr b="1">
                <a:solidFill>
                  <a:schemeClr val="accent5"/>
                </a:solidFill>
              </a:rPr>
              <a:t>IN</a:t>
            </a:r>
            <a:r>
              <a:t>E</a:t>
            </a:r>
          </a:p>
          <a:p>
            <a:pPr marL="0" indent="0">
              <a:spcBef>
                <a:spcPts val="500"/>
              </a:spcBef>
              <a:buSzTx/>
              <a:buNone/>
              <a:defRPr sz="6400" b="1">
                <a:solidFill>
                  <a:srgbClr val="011993"/>
                </a:solidFill>
                <a:latin typeface="Helvetica"/>
                <a:ea typeface="Helvetica"/>
                <a:cs typeface="Helvetica"/>
                <a:sym typeface="Helvetica"/>
              </a:defRPr>
            </a:pPr>
            <a:r>
              <a:t>MUCH MORE!!!</a:t>
            </a:r>
          </a:p>
          <a:p>
            <a:pPr marL="0" indent="0">
              <a:spcBef>
                <a:spcPts val="500"/>
              </a:spcBef>
              <a:buSzTx/>
              <a:buNone/>
              <a:defRPr sz="6400">
                <a:solidFill>
                  <a:schemeClr val="accent2">
                    <a:hueOff val="-554920"/>
                    <a:satOff val="-21482"/>
                    <a:lumOff val="-6228"/>
                  </a:schemeClr>
                </a:solidFill>
                <a:latin typeface="Helvetica"/>
                <a:ea typeface="Helvetica"/>
                <a:cs typeface="Helvetica"/>
                <a:sym typeface="Helvetica"/>
              </a:defRPr>
            </a:pPr>
            <a:r>
              <a:t>Moses had to inspire the people of God with a preferred future.</a:t>
            </a:r>
          </a:p>
          <a:p>
            <a:pPr marL="0" indent="0">
              <a:spcBef>
                <a:spcPts val="500"/>
              </a:spcBef>
              <a:buSzTx/>
              <a:buNone/>
              <a:defRPr sz="6400">
                <a:latin typeface="Helvetica"/>
                <a:ea typeface="Helvetica"/>
                <a:cs typeface="Helvetica"/>
                <a:sym typeface="Helvetica"/>
              </a:defRPr>
            </a:pPr>
            <a:r>
              <a:t>So Inspired that they would be willing to change </a:t>
            </a:r>
          </a:p>
          <a:p>
            <a:pPr marL="0" indent="0">
              <a:spcBef>
                <a:spcPts val="500"/>
              </a:spcBef>
              <a:buSzTx/>
              <a:buNone/>
              <a:defRPr sz="6400">
                <a:latin typeface="Helvetica"/>
                <a:ea typeface="Helvetica"/>
                <a:cs typeface="Helvetica"/>
                <a:sym typeface="Helvetica"/>
              </a:defRPr>
            </a:pPr>
            <a:r>
              <a:t>everything.</a:t>
            </a:r>
          </a:p>
        </p:txBody>
      </p:sp>
      <p:pic>
        <p:nvPicPr>
          <p:cNvPr id="126"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 piritual Gifts…"/>
          <p:cNvSpPr txBox="1">
            <a:spLocks noGrp="1"/>
          </p:cNvSpPr>
          <p:nvPr>
            <p:ph type="body" idx="1"/>
          </p:nvPr>
        </p:nvSpPr>
        <p:spPr>
          <a:xfrm>
            <a:off x="167133" y="201071"/>
            <a:ext cx="12670533" cy="9351458"/>
          </a:xfrm>
          <a:prstGeom prst="rect">
            <a:avLst/>
          </a:prstGeom>
        </p:spPr>
        <p:txBody>
          <a:bodyPr anchor="t"/>
          <a:lstStyle/>
          <a:p>
            <a:pPr marL="0" indent="0" defTabSz="457200">
              <a:spcBef>
                <a:spcPts val="0"/>
              </a:spcBef>
              <a:buSzTx/>
              <a:buNone/>
              <a:defRPr sz="6400">
                <a:latin typeface="Helvetica"/>
                <a:ea typeface="Helvetica"/>
                <a:cs typeface="Helvetica"/>
                <a:sym typeface="Helvetica"/>
              </a:defRPr>
            </a:pPr>
            <a:r>
              <a:rPr b="1" dirty="0">
                <a:solidFill>
                  <a:srgbClr val="CF232B"/>
                </a:solidFill>
              </a:rPr>
              <a:t>S</a:t>
            </a:r>
            <a:r>
              <a:rPr dirty="0"/>
              <a:t> </a:t>
            </a:r>
            <a:r>
              <a:rPr dirty="0" err="1"/>
              <a:t>piritual</a:t>
            </a:r>
            <a:r>
              <a:rPr dirty="0"/>
              <a:t> Gifts    </a:t>
            </a:r>
          </a:p>
          <a:p>
            <a:pPr marL="0" indent="0" defTabSz="457200">
              <a:spcBef>
                <a:spcPts val="0"/>
              </a:spcBef>
              <a:buSzTx/>
              <a:buNone/>
              <a:defRPr sz="6400">
                <a:latin typeface="Helvetica"/>
                <a:ea typeface="Helvetica"/>
                <a:cs typeface="Helvetica"/>
                <a:sym typeface="Helvetica"/>
              </a:defRPr>
            </a:pPr>
            <a:r>
              <a:rPr b="1" dirty="0">
                <a:solidFill>
                  <a:srgbClr val="CF232B"/>
                </a:solidFill>
              </a:rPr>
              <a:t>H</a:t>
            </a:r>
            <a:r>
              <a:rPr dirty="0"/>
              <a:t> </a:t>
            </a:r>
            <a:r>
              <a:rPr dirty="0" err="1"/>
              <a:t>eart</a:t>
            </a:r>
            <a:r>
              <a:rPr dirty="0"/>
              <a:t>  </a:t>
            </a:r>
            <a:r>
              <a:rPr b="1" dirty="0">
                <a:solidFill>
                  <a:srgbClr val="CF232B"/>
                </a:solidFill>
              </a:rPr>
              <a:t>  </a:t>
            </a:r>
          </a:p>
          <a:p>
            <a:pPr marL="0" indent="0" defTabSz="457200">
              <a:spcBef>
                <a:spcPts val="0"/>
              </a:spcBef>
              <a:buSzTx/>
              <a:buNone/>
              <a:defRPr sz="6400">
                <a:latin typeface="Helvetica"/>
                <a:ea typeface="Helvetica"/>
                <a:cs typeface="Helvetica"/>
                <a:sym typeface="Helvetica"/>
              </a:defRPr>
            </a:pPr>
            <a:r>
              <a:rPr b="1" dirty="0">
                <a:solidFill>
                  <a:srgbClr val="CF232B"/>
                </a:solidFill>
              </a:rPr>
              <a:t>A </a:t>
            </a:r>
            <a:r>
              <a:rPr dirty="0" err="1"/>
              <a:t>bilities</a:t>
            </a:r>
            <a:r>
              <a:rPr dirty="0"/>
              <a:t>     </a:t>
            </a:r>
          </a:p>
          <a:p>
            <a:pPr marL="0" indent="0" defTabSz="457200">
              <a:spcBef>
                <a:spcPts val="0"/>
              </a:spcBef>
              <a:buSzTx/>
              <a:buNone/>
              <a:defRPr sz="6400">
                <a:latin typeface="Helvetica"/>
                <a:ea typeface="Helvetica"/>
                <a:cs typeface="Helvetica"/>
                <a:sym typeface="Helvetica"/>
              </a:defRPr>
            </a:pPr>
            <a:r>
              <a:rPr b="1" dirty="0">
                <a:solidFill>
                  <a:srgbClr val="CF232B"/>
                </a:solidFill>
              </a:rPr>
              <a:t>P </a:t>
            </a:r>
            <a:r>
              <a:rPr dirty="0" err="1"/>
              <a:t>ersonality</a:t>
            </a:r>
            <a:r>
              <a:rPr dirty="0"/>
              <a:t>   </a:t>
            </a:r>
          </a:p>
          <a:p>
            <a:pPr marL="0" indent="0" defTabSz="457200">
              <a:spcBef>
                <a:spcPts val="0"/>
              </a:spcBef>
              <a:buSzTx/>
              <a:buNone/>
              <a:defRPr sz="6400">
                <a:latin typeface="Helvetica"/>
                <a:ea typeface="Helvetica"/>
                <a:cs typeface="Helvetica"/>
                <a:sym typeface="Helvetica"/>
              </a:defRPr>
            </a:pPr>
            <a:r>
              <a:rPr b="1" dirty="0">
                <a:solidFill>
                  <a:srgbClr val="CF232B"/>
                </a:solidFill>
              </a:rPr>
              <a:t>E</a:t>
            </a:r>
            <a:r>
              <a:rPr dirty="0"/>
              <a:t> </a:t>
            </a:r>
            <a:r>
              <a:rPr dirty="0" err="1"/>
              <a:t>xperiences</a:t>
            </a:r>
            <a:r>
              <a:rPr dirty="0"/>
              <a:t> </a:t>
            </a:r>
          </a:p>
          <a:p>
            <a:pPr marL="0" indent="0" defTabSz="457200">
              <a:spcBef>
                <a:spcPts val="0"/>
              </a:spcBef>
              <a:buSzTx/>
              <a:buNone/>
              <a:defRPr sz="6400">
                <a:latin typeface="Helvetica"/>
                <a:ea typeface="Helvetica"/>
                <a:cs typeface="Helvetica"/>
                <a:sym typeface="Helvetica"/>
              </a:defRPr>
            </a:pPr>
            <a:r>
              <a:rPr dirty="0">
                <a:solidFill>
                  <a:srgbClr val="011993"/>
                </a:solidFill>
              </a:rPr>
              <a:t>You need to be aware of your </a:t>
            </a:r>
            <a:r>
              <a:rPr b="1" u="sng" dirty="0">
                <a:solidFill>
                  <a:srgbClr val="011993"/>
                </a:solidFill>
              </a:rPr>
              <a:t>shape</a:t>
            </a:r>
            <a:r>
              <a:rPr dirty="0">
                <a:solidFill>
                  <a:srgbClr val="011993"/>
                </a:solidFill>
              </a:rPr>
              <a:t> so </a:t>
            </a:r>
            <a:r>
              <a:rPr lang="en-CA" dirty="0">
                <a:solidFill>
                  <a:srgbClr val="011993"/>
                </a:solidFill>
              </a:rPr>
              <a:t>you can be</a:t>
            </a:r>
            <a:r>
              <a:rPr dirty="0">
                <a:solidFill>
                  <a:srgbClr val="011993"/>
                </a:solidFill>
              </a:rPr>
              <a:t> everything God created you to be.</a:t>
            </a:r>
            <a:r>
              <a:rPr dirty="0"/>
              <a:t> </a:t>
            </a:r>
          </a:p>
        </p:txBody>
      </p:sp>
      <p:pic>
        <p:nvPicPr>
          <p:cNvPr id="205"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D.Why All The Confidence? Habakkuk 2:3…"/>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rgbClr val="011993"/>
                </a:solidFill>
              </a:rPr>
              <a:t>D.Why All The Confidence?</a:t>
            </a:r>
            <a:br/>
            <a:r>
              <a:rPr b="1">
                <a:solidFill>
                  <a:schemeClr val="accent2">
                    <a:hueOff val="-554920"/>
                    <a:satOff val="-21482"/>
                    <a:lumOff val="-6228"/>
                  </a:schemeClr>
                </a:solidFill>
              </a:rPr>
              <a:t>Habakkuk 2:3</a:t>
            </a:r>
          </a:p>
          <a:p>
            <a:pPr marL="0" indent="0">
              <a:spcBef>
                <a:spcPts val="500"/>
              </a:spcBef>
              <a:buSzTx/>
              <a:buNone/>
              <a:defRPr sz="6400" i="1">
                <a:latin typeface="Helvetica"/>
                <a:ea typeface="Helvetica"/>
                <a:cs typeface="Helvetica"/>
                <a:sym typeface="Helvetica"/>
              </a:defRPr>
            </a:pPr>
            <a:r>
              <a:t>“This vision is for a future time. It describes the end, and it will be fulfilled. If it seems slow in coming, wait patiently, </a:t>
            </a:r>
            <a:r>
              <a:rPr b="1" u="sng">
                <a:solidFill>
                  <a:schemeClr val="accent5"/>
                </a:solidFill>
              </a:rPr>
              <a:t>for it will surely take place</a:t>
            </a:r>
            <a:r>
              <a:t>. It will not be delayed.”</a:t>
            </a:r>
          </a:p>
        </p:txBody>
      </p:sp>
      <p:pic>
        <p:nvPicPr>
          <p:cNvPr id="208"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Hebrews 10:35-36…"/>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Hebrews 10:35-36 </a:t>
            </a:r>
          </a:p>
          <a:p>
            <a:pPr marL="0" indent="0">
              <a:spcBef>
                <a:spcPts val="500"/>
              </a:spcBef>
              <a:buSzTx/>
              <a:buNone/>
              <a:defRPr sz="6400" i="1">
                <a:latin typeface="Helvetica"/>
                <a:ea typeface="Helvetica"/>
                <a:cs typeface="Helvetica"/>
                <a:sym typeface="Helvetica"/>
              </a:defRPr>
            </a:pPr>
            <a:r>
              <a:t>“Therefore do not cast away your confidence, which has </a:t>
            </a:r>
            <a:r>
              <a:rPr b="1" u="sng">
                <a:solidFill>
                  <a:schemeClr val="accent5"/>
                </a:solidFill>
              </a:rPr>
              <a:t>great</a:t>
            </a:r>
            <a:br>
              <a:rPr b="1" u="sng">
                <a:solidFill>
                  <a:schemeClr val="accent5"/>
                </a:solidFill>
              </a:rPr>
            </a:br>
            <a:r>
              <a:rPr b="1" u="sng">
                <a:solidFill>
                  <a:schemeClr val="accent5"/>
                </a:solidFill>
              </a:rPr>
              <a:t>reward</a:t>
            </a:r>
            <a:r>
              <a:t>. For you have need of endurance, so that after you have done the will of God, you may </a:t>
            </a:r>
            <a:r>
              <a:rPr b="1" u="sng">
                <a:solidFill>
                  <a:schemeClr val="accent5"/>
                </a:solidFill>
              </a:rPr>
              <a:t>receive the promise</a:t>
            </a:r>
            <a:r>
              <a:t>:”</a:t>
            </a:r>
          </a:p>
        </p:txBody>
      </p:sp>
      <p:pic>
        <p:nvPicPr>
          <p:cNvPr id="211"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Joshua 1:6 “Be strong and of good courage, for to this people you shall divide as an inheritance the land which I swore to their fathers to give them.”"/>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Joshua 1:6</a:t>
            </a:r>
            <a:br/>
            <a:r>
              <a:rPr i="1"/>
              <a:t>“</a:t>
            </a:r>
            <a:r>
              <a:rPr b="1" i="1" u="sng">
                <a:solidFill>
                  <a:schemeClr val="accent5"/>
                </a:solidFill>
              </a:rPr>
              <a:t>Be strong and of good courage</a:t>
            </a:r>
            <a:r>
              <a:rPr i="1"/>
              <a:t>, for to this people you shall divide as an inheritance the land which I swore to their fathers to give them.”</a:t>
            </a:r>
          </a:p>
        </p:txBody>
      </p:sp>
      <p:pic>
        <p:nvPicPr>
          <p:cNvPr id="214"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velation 11:15…"/>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chemeClr val="accent2">
                    <a:hueOff val="-554920"/>
                    <a:satOff val="-21482"/>
                    <a:lumOff val="-6228"/>
                  </a:schemeClr>
                </a:solidFill>
                <a:latin typeface="Helvetica"/>
                <a:ea typeface="Helvetica"/>
                <a:cs typeface="Helvetica"/>
                <a:sym typeface="Helvetica"/>
              </a:defRPr>
            </a:pPr>
            <a:r>
              <a:t>Revelation 11:15</a:t>
            </a:r>
          </a:p>
          <a:p>
            <a:pPr marL="0" indent="0">
              <a:spcBef>
                <a:spcPts val="500"/>
              </a:spcBef>
              <a:buSzTx/>
              <a:buNone/>
              <a:defRPr sz="6400" i="1">
                <a:latin typeface="Helvetica"/>
                <a:ea typeface="Helvetica"/>
                <a:cs typeface="Helvetica"/>
                <a:sym typeface="Helvetica"/>
              </a:defRPr>
            </a:pPr>
            <a:r>
              <a:t>“The kingdoms of this world have become the kingdoms of our Lord and of His Christ, and </a:t>
            </a:r>
            <a:r>
              <a:rPr b="1" u="sng">
                <a:solidFill>
                  <a:schemeClr val="accent5"/>
                </a:solidFill>
              </a:rPr>
              <a:t>He shall reign forever and ever</a:t>
            </a:r>
            <a:r>
              <a:t>!”</a:t>
            </a:r>
          </a:p>
        </p:txBody>
      </p:sp>
      <p:pic>
        <p:nvPicPr>
          <p:cNvPr id="217"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9" name="Body"/>
          <p:cNvSpPr txBox="1">
            <a:spLocks noGrp="1"/>
          </p:cNvSpPr>
          <p:nvPr>
            <p:ph type="body" idx="1"/>
          </p:nvPr>
        </p:nvSpPr>
        <p:spPr>
          <a:xfrm>
            <a:off x="167133" y="201071"/>
            <a:ext cx="12618114" cy="9183403"/>
          </a:xfrm>
          <a:prstGeom prst="rect">
            <a:avLst/>
          </a:prstGeom>
        </p:spPr>
        <p:txBody>
          <a:bodyPr anchor="t"/>
          <a:lstStyle/>
          <a:p>
            <a:pPr marL="0" indent="0">
              <a:spcBef>
                <a:spcPts val="500"/>
              </a:spcBef>
              <a:buSzTx/>
              <a:buNone/>
              <a:defRPr sz="6400" i="1">
                <a:latin typeface="Helvetica"/>
                <a:ea typeface="Helvetica"/>
                <a:cs typeface="Helvetica"/>
                <a:sym typeface="Helvetica"/>
              </a:defRPr>
            </a:pPr>
            <a:endParaRPr/>
          </a:p>
        </p:txBody>
      </p:sp>
      <p:pic>
        <p:nvPicPr>
          <p:cNvPr id="220" name="BB.jpg" descr="BB.jpg"/>
          <p:cNvPicPr>
            <a:picLocks noChangeAspect="1"/>
          </p:cNvPicPr>
          <p:nvPr/>
        </p:nvPicPr>
        <p:blipFill>
          <a:blip r:embed="rId2">
            <a:extLst/>
          </a:blip>
          <a:stretch>
            <a:fillRect/>
          </a:stretch>
        </p:blipFill>
        <p:spPr>
          <a:xfrm>
            <a:off x="-300940" y="25631"/>
            <a:ext cx="13606681" cy="989576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Moses was a type of Christ.…"/>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solidFill>
                  <a:schemeClr val="accent5"/>
                </a:solidFill>
                <a:latin typeface="Helvetica"/>
                <a:ea typeface="Helvetica"/>
                <a:cs typeface="Helvetica"/>
                <a:sym typeface="Helvetica"/>
              </a:defRPr>
            </a:pPr>
            <a:r>
              <a:t>Moses was a type of Christ.</a:t>
            </a:r>
          </a:p>
          <a:p>
            <a:pPr marL="0" indent="0">
              <a:spcBef>
                <a:spcPts val="500"/>
              </a:spcBef>
              <a:buSzTx/>
              <a:buNone/>
              <a:defRPr sz="6400">
                <a:latin typeface="Helvetica"/>
                <a:ea typeface="Helvetica"/>
                <a:cs typeface="Helvetica"/>
                <a:sym typeface="Helvetica"/>
              </a:defRPr>
            </a:pPr>
            <a:r>
              <a:t>Called to redeem God’s people from slavery and lead them into God’s promise.</a:t>
            </a:r>
          </a:p>
          <a:p>
            <a:pPr marL="0" indent="0">
              <a:spcBef>
                <a:spcPts val="500"/>
              </a:spcBef>
              <a:buSzTx/>
              <a:buNone/>
              <a:defRPr sz="6400">
                <a:latin typeface="Helvetica"/>
                <a:ea typeface="Helvetica"/>
                <a:cs typeface="Helvetica"/>
                <a:sym typeface="Helvetica"/>
              </a:defRPr>
            </a:pPr>
            <a:r>
              <a:rPr>
                <a:solidFill>
                  <a:srgbClr val="011993"/>
                </a:solidFill>
              </a:rPr>
              <a:t>A company of slaves turned into a redeemed community.</a:t>
            </a:r>
            <a:br>
              <a:rPr>
                <a:solidFill>
                  <a:srgbClr val="011993"/>
                </a:solidFill>
              </a:rPr>
            </a:br>
            <a:r>
              <a:t>Children of God ready to invade the impossible and possess </a:t>
            </a:r>
          </a:p>
          <a:p>
            <a:pPr marL="0" indent="0">
              <a:spcBef>
                <a:spcPts val="500"/>
              </a:spcBef>
              <a:buSzTx/>
              <a:buNone/>
              <a:defRPr sz="6400">
                <a:latin typeface="Helvetica"/>
                <a:ea typeface="Helvetica"/>
                <a:cs typeface="Helvetica"/>
                <a:sym typeface="Helvetica"/>
              </a:defRPr>
            </a:pPr>
            <a:r>
              <a:t>the promises of God.</a:t>
            </a:r>
          </a:p>
        </p:txBody>
      </p:sp>
      <p:pic>
        <p:nvPicPr>
          <p:cNvPr id="129" name="BB.jpg" descr="BB.jpg"/>
          <p:cNvPicPr>
            <a:picLocks noChangeAspect="1"/>
          </p:cNvPicPr>
          <p:nvPr/>
        </p:nvPicPr>
        <p:blipFill>
          <a:blip r:embed="rId2">
            <a:extLst/>
          </a:blip>
          <a:stretch>
            <a:fillRect/>
          </a:stretch>
        </p:blipFill>
        <p:spPr>
          <a:xfrm>
            <a:off x="10309560" y="7654907"/>
            <a:ext cx="2607701" cy="189651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Numbers 10:29-31…"/>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solidFill>
                  <a:schemeClr val="accent2">
                    <a:hueOff val="-554920"/>
                    <a:satOff val="-21482"/>
                    <a:lumOff val="-6228"/>
                  </a:schemeClr>
                </a:solidFill>
              </a:rPr>
              <a:t>Numbers 10:29-31</a:t>
            </a:r>
            <a:r>
              <a:t> </a:t>
            </a:r>
          </a:p>
          <a:p>
            <a:pPr marL="0" indent="0">
              <a:spcBef>
                <a:spcPts val="500"/>
              </a:spcBef>
              <a:buSzTx/>
              <a:buNone/>
              <a:defRPr sz="6400" i="1">
                <a:latin typeface="Helvetica"/>
                <a:ea typeface="Helvetica"/>
                <a:cs typeface="Helvetica"/>
                <a:sym typeface="Helvetica"/>
              </a:defRPr>
            </a:pPr>
            <a:r>
              <a:t>“</a:t>
            </a:r>
            <a:r>
              <a:rPr b="1" u="sng">
                <a:solidFill>
                  <a:schemeClr val="accent5"/>
                </a:solidFill>
              </a:rPr>
              <a:t>Come with us</a:t>
            </a:r>
            <a:r>
              <a:t>, and we will treat you well; for the Lord has promised good things to Israel. ... and you can be our eyes. And it shall be, if you go with us—indeed it shall be— that whatever good the Lord will do to us, the </a:t>
            </a:r>
          </a:p>
          <a:p>
            <a:pPr marL="0" indent="0">
              <a:spcBef>
                <a:spcPts val="500"/>
              </a:spcBef>
              <a:buSzTx/>
              <a:buNone/>
              <a:defRPr sz="6400" i="1">
                <a:latin typeface="Helvetica"/>
                <a:ea typeface="Helvetica"/>
                <a:cs typeface="Helvetica"/>
                <a:sym typeface="Helvetica"/>
              </a:defRPr>
            </a:pPr>
            <a:r>
              <a:t>same we will do to you.”</a:t>
            </a:r>
          </a:p>
        </p:txBody>
      </p:sp>
      <p:pic>
        <p:nvPicPr>
          <p:cNvPr id="132"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If I were Moses father- in-law I would have a few questions. 1. Who Are You?…"/>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a:latin typeface="Helvetica"/>
                <a:ea typeface="Helvetica"/>
                <a:cs typeface="Helvetica"/>
                <a:sym typeface="Helvetica"/>
              </a:defRPr>
            </a:pPr>
            <a:r>
              <a:rPr b="1"/>
              <a:t>If I were Moses father- in-law I would have a few questions.</a:t>
            </a:r>
            <a:br>
              <a:rPr b="1"/>
            </a:br>
            <a:r>
              <a:t>1. </a:t>
            </a:r>
            <a:r>
              <a:rPr>
                <a:solidFill>
                  <a:srgbClr val="011993"/>
                </a:solidFill>
              </a:rPr>
              <a:t>Who Are You?</a:t>
            </a:r>
            <a:r>
              <a:t>  </a:t>
            </a:r>
          </a:p>
          <a:p>
            <a:pPr marL="0" indent="0">
              <a:spcBef>
                <a:spcPts val="500"/>
              </a:spcBef>
              <a:buSzTx/>
              <a:buNone/>
              <a:defRPr sz="6400">
                <a:latin typeface="Helvetica"/>
                <a:ea typeface="Helvetica"/>
                <a:cs typeface="Helvetica"/>
                <a:sym typeface="Helvetica"/>
              </a:defRPr>
            </a:pPr>
            <a:r>
              <a:t>2. </a:t>
            </a:r>
            <a:r>
              <a:rPr>
                <a:solidFill>
                  <a:srgbClr val="011993"/>
                </a:solidFill>
              </a:rPr>
              <a:t>Where Are You Going? </a:t>
            </a:r>
            <a:r>
              <a:t> </a:t>
            </a:r>
          </a:p>
          <a:p>
            <a:pPr marL="0" indent="0">
              <a:spcBef>
                <a:spcPts val="500"/>
              </a:spcBef>
              <a:buSzTx/>
              <a:buNone/>
              <a:defRPr sz="6400">
                <a:latin typeface="Helvetica"/>
                <a:ea typeface="Helvetica"/>
                <a:cs typeface="Helvetica"/>
                <a:sym typeface="Helvetica"/>
              </a:defRPr>
            </a:pPr>
            <a:r>
              <a:t>3. </a:t>
            </a:r>
            <a:r>
              <a:rPr>
                <a:solidFill>
                  <a:srgbClr val="011993"/>
                </a:solidFill>
              </a:rPr>
              <a:t>What In It For Me?</a:t>
            </a:r>
            <a:r>
              <a:t> </a:t>
            </a:r>
          </a:p>
          <a:p>
            <a:pPr marL="0" indent="0">
              <a:spcBef>
                <a:spcPts val="500"/>
              </a:spcBef>
              <a:buSzTx/>
              <a:buNone/>
              <a:defRPr sz="6400">
                <a:latin typeface="Helvetica"/>
                <a:ea typeface="Helvetica"/>
                <a:cs typeface="Helvetica"/>
                <a:sym typeface="Helvetica"/>
              </a:defRPr>
            </a:pPr>
            <a:r>
              <a:t>4. </a:t>
            </a:r>
            <a:r>
              <a:rPr>
                <a:solidFill>
                  <a:srgbClr val="011993"/>
                </a:solidFill>
              </a:rPr>
              <a:t>Why All The Confidence?</a:t>
            </a:r>
          </a:p>
        </p:txBody>
      </p:sp>
      <p:pic>
        <p:nvPicPr>
          <p:cNvPr id="135"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 Who Are You? “...for the Lord has promised good things to Israel.” vs.29…"/>
          <p:cNvSpPr txBox="1">
            <a:spLocks noGrp="1"/>
          </p:cNvSpPr>
          <p:nvPr>
            <p:ph type="body" idx="1"/>
          </p:nvPr>
        </p:nvSpPr>
        <p:spPr>
          <a:xfrm>
            <a:off x="167133" y="201071"/>
            <a:ext cx="12670533" cy="9351458"/>
          </a:xfrm>
          <a:prstGeom prst="rect">
            <a:avLst/>
          </a:prstGeom>
        </p:spPr>
        <p:txBody>
          <a:bodyPr anchor="t"/>
          <a:lstStyle/>
          <a:p>
            <a:pPr marL="0" indent="0" defTabSz="537463">
              <a:spcBef>
                <a:spcPts val="400"/>
              </a:spcBef>
              <a:buSzTx/>
              <a:buNone/>
              <a:defRPr sz="5888">
                <a:latin typeface="Helvetica"/>
                <a:ea typeface="Helvetica"/>
                <a:cs typeface="Helvetica"/>
                <a:sym typeface="Helvetica"/>
              </a:defRPr>
            </a:pPr>
            <a:r>
              <a:rPr>
                <a:solidFill>
                  <a:srgbClr val="011993"/>
                </a:solidFill>
              </a:rPr>
              <a:t>A. Who Are You?</a:t>
            </a:r>
            <a:br/>
            <a:r>
              <a:rPr i="1"/>
              <a:t>“...for the Lord has promised good things to </a:t>
            </a:r>
            <a:r>
              <a:rPr b="1" i="1" u="sng">
                <a:solidFill>
                  <a:schemeClr val="accent5"/>
                </a:solidFill>
              </a:rPr>
              <a:t>Israel</a:t>
            </a:r>
            <a:r>
              <a:rPr i="1"/>
              <a:t>.”</a:t>
            </a:r>
            <a:r>
              <a:t> </a:t>
            </a:r>
            <a:r>
              <a:rPr>
                <a:solidFill>
                  <a:schemeClr val="accent2">
                    <a:hueOff val="-554920"/>
                    <a:satOff val="-21482"/>
                    <a:lumOff val="-6228"/>
                  </a:schemeClr>
                </a:solidFill>
              </a:rPr>
              <a:t>vs.29</a:t>
            </a:r>
          </a:p>
          <a:p>
            <a:pPr marL="0" indent="0" defTabSz="537463">
              <a:spcBef>
                <a:spcPts val="400"/>
              </a:spcBef>
              <a:buSzTx/>
              <a:buNone/>
              <a:defRPr sz="5888">
                <a:solidFill>
                  <a:srgbClr val="9437FF"/>
                </a:solidFill>
                <a:latin typeface="Helvetica"/>
                <a:ea typeface="Helvetica"/>
                <a:cs typeface="Helvetica"/>
                <a:sym typeface="Helvetica"/>
              </a:defRPr>
            </a:pPr>
            <a:r>
              <a:t>Redeemed community of former slaves. God’s chosen people. </a:t>
            </a:r>
          </a:p>
          <a:p>
            <a:pPr marL="0" indent="0" defTabSz="537463">
              <a:spcBef>
                <a:spcPts val="400"/>
              </a:spcBef>
              <a:buSzTx/>
              <a:buNone/>
              <a:defRPr sz="5888">
                <a:latin typeface="Helvetica"/>
                <a:ea typeface="Helvetica"/>
                <a:cs typeface="Helvetica"/>
                <a:sym typeface="Helvetica"/>
              </a:defRPr>
            </a:pPr>
            <a:r>
              <a:t>A transformed, authentic, generational, multicultural, community of believers consumed with the </a:t>
            </a:r>
          </a:p>
          <a:p>
            <a:pPr marL="0" indent="0" defTabSz="537463">
              <a:spcBef>
                <a:spcPts val="400"/>
              </a:spcBef>
              <a:buSzTx/>
              <a:buNone/>
              <a:defRPr sz="5888">
                <a:latin typeface="Helvetica"/>
                <a:ea typeface="Helvetica"/>
                <a:cs typeface="Helvetica"/>
                <a:sym typeface="Helvetica"/>
              </a:defRPr>
            </a:pPr>
            <a:r>
              <a:t>mission of God.</a:t>
            </a:r>
          </a:p>
        </p:txBody>
      </p:sp>
      <p:pic>
        <p:nvPicPr>
          <p:cNvPr id="138" name="BB.jpg" descr="BB.jpg"/>
          <p:cNvPicPr>
            <a:picLocks noChangeAspect="1"/>
          </p:cNvPicPr>
          <p:nvPr/>
        </p:nvPicPr>
        <p:blipFill>
          <a:blip r:embed="rId2">
            <a:extLst/>
          </a:blip>
          <a:stretch>
            <a:fillRect/>
          </a:stretch>
        </p:blipFill>
        <p:spPr>
          <a:xfrm>
            <a:off x="10033089" y="7598466"/>
            <a:ext cx="2736180" cy="198995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0" name="“I like your Christ; I do not like your Christians. Your Christians are so unlike your Christ.”…"/>
          <p:cNvSpPr txBox="1">
            <a:spLocks noGrp="1"/>
          </p:cNvSpPr>
          <p:nvPr>
            <p:ph type="body" idx="1"/>
          </p:nvPr>
        </p:nvSpPr>
        <p:spPr>
          <a:xfrm>
            <a:off x="167133" y="201071"/>
            <a:ext cx="12618114" cy="9183403"/>
          </a:xfrm>
          <a:prstGeom prst="rect">
            <a:avLst/>
          </a:prstGeom>
        </p:spPr>
        <p:txBody>
          <a:bodyPr anchor="t"/>
          <a:lstStyle/>
          <a:p>
            <a:pPr marL="0" indent="0">
              <a:spcBef>
                <a:spcPts val="500"/>
              </a:spcBef>
              <a:buSzTx/>
              <a:buNone/>
              <a:defRPr sz="6400">
                <a:solidFill>
                  <a:srgbClr val="FFFFFF"/>
                </a:solidFill>
                <a:latin typeface="Helvetica"/>
                <a:ea typeface="Helvetica"/>
                <a:cs typeface="Helvetica"/>
                <a:sym typeface="Helvetica"/>
              </a:defRPr>
            </a:pPr>
            <a:endParaRPr/>
          </a:p>
          <a:p>
            <a:pPr marL="0" indent="0">
              <a:spcBef>
                <a:spcPts val="500"/>
              </a:spcBef>
              <a:buSzTx/>
              <a:buNone/>
              <a:defRPr sz="6400">
                <a:solidFill>
                  <a:srgbClr val="FFFFFF"/>
                </a:solidFill>
                <a:latin typeface="Helvetica"/>
                <a:ea typeface="Helvetica"/>
                <a:cs typeface="Helvetica"/>
                <a:sym typeface="Helvetica"/>
              </a:defRPr>
            </a:pPr>
            <a:endParaRPr/>
          </a:p>
          <a:p>
            <a:pPr marL="0" indent="0">
              <a:spcBef>
                <a:spcPts val="500"/>
              </a:spcBef>
              <a:buSzTx/>
              <a:buNone/>
              <a:defRPr sz="6400">
                <a:solidFill>
                  <a:srgbClr val="FFFFFF"/>
                </a:solidFill>
                <a:latin typeface="Helvetica"/>
                <a:ea typeface="Helvetica"/>
                <a:cs typeface="Helvetica"/>
                <a:sym typeface="Helvetica"/>
              </a:defRPr>
            </a:pPr>
            <a:r>
              <a:t>“I like your Christ; I do not like your Christians. Your Christians are so unlike your Christ.”  </a:t>
            </a:r>
            <a:r>
              <a:rPr>
                <a:solidFill>
                  <a:schemeClr val="accent6">
                    <a:satOff val="24555"/>
                    <a:lumOff val="22232"/>
                  </a:schemeClr>
                </a:solidFill>
              </a:rPr>
              <a:t> </a:t>
            </a:r>
          </a:p>
          <a:p>
            <a:pPr marL="0" indent="0">
              <a:spcBef>
                <a:spcPts val="500"/>
              </a:spcBef>
              <a:buSzTx/>
              <a:buNone/>
              <a:defRPr sz="6400">
                <a:solidFill>
                  <a:srgbClr val="FFFFFF"/>
                </a:solidFill>
                <a:latin typeface="Helvetica"/>
                <a:ea typeface="Helvetica"/>
                <a:cs typeface="Helvetica"/>
                <a:sym typeface="Helvetica"/>
              </a:defRPr>
            </a:pPr>
            <a:r>
              <a:rPr>
                <a:solidFill>
                  <a:schemeClr val="accent6">
                    <a:satOff val="24555"/>
                    <a:lumOff val="22232"/>
                  </a:schemeClr>
                </a:solidFill>
              </a:rPr>
              <a:t>                          </a:t>
            </a:r>
            <a:r>
              <a:rPr b="1">
                <a:solidFill>
                  <a:schemeClr val="accent6">
                    <a:satOff val="24555"/>
                    <a:lumOff val="22232"/>
                  </a:schemeClr>
                </a:solidFill>
              </a:rPr>
              <a:t>Gandhi</a:t>
            </a:r>
            <a:endParaRPr b="1">
              <a:solidFill>
                <a:srgbClr val="9437FF"/>
              </a:solidFill>
            </a:endParaRPr>
          </a:p>
        </p:txBody>
      </p:sp>
      <p:pic>
        <p:nvPicPr>
          <p:cNvPr id="141" name="BB.jpg" descr="BB.jpg"/>
          <p:cNvPicPr>
            <a:picLocks noChangeAspect="1"/>
          </p:cNvPicPr>
          <p:nvPr/>
        </p:nvPicPr>
        <p:blipFill>
          <a:blip r:embed="rId2">
            <a:extLst/>
          </a:blip>
          <a:stretch>
            <a:fillRect/>
          </a:stretch>
        </p:blipFill>
        <p:spPr>
          <a:xfrm>
            <a:off x="10051588" y="7413476"/>
            <a:ext cx="2736180" cy="198995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Email I received This Week:…"/>
          <p:cNvSpPr txBox="1">
            <a:spLocks noGrp="1"/>
          </p:cNvSpPr>
          <p:nvPr>
            <p:ph type="body" idx="1"/>
          </p:nvPr>
        </p:nvSpPr>
        <p:spPr>
          <a:xfrm>
            <a:off x="167133" y="201071"/>
            <a:ext cx="12670533" cy="9351458"/>
          </a:xfrm>
          <a:prstGeom prst="rect">
            <a:avLst/>
          </a:prstGeom>
        </p:spPr>
        <p:txBody>
          <a:bodyPr anchor="t"/>
          <a:lstStyle/>
          <a:p>
            <a:pPr marL="0" indent="0">
              <a:spcBef>
                <a:spcPts val="500"/>
              </a:spcBef>
              <a:buSzTx/>
              <a:buNone/>
              <a:defRPr sz="6400" b="1">
                <a:solidFill>
                  <a:srgbClr val="011993"/>
                </a:solidFill>
                <a:latin typeface="Helvetica"/>
                <a:ea typeface="Helvetica"/>
                <a:cs typeface="Helvetica"/>
                <a:sym typeface="Helvetica"/>
              </a:defRPr>
            </a:pPr>
            <a:r>
              <a:t>Email I received This Week:</a:t>
            </a:r>
          </a:p>
          <a:p>
            <a:pPr marL="0" indent="0">
              <a:spcBef>
                <a:spcPts val="500"/>
              </a:spcBef>
              <a:buSzTx/>
              <a:buNone/>
              <a:defRPr sz="6400">
                <a:latin typeface="Helvetica"/>
                <a:ea typeface="Helvetica"/>
                <a:cs typeface="Helvetica"/>
                <a:sym typeface="Helvetica"/>
              </a:defRPr>
            </a:pPr>
            <a:r>
              <a:t>“You both, as well as the community that you have helped to create taught me about the love of God in a way that I had never been exposed to in my life up until the point of being brought to Impact Church …</a:t>
            </a:r>
          </a:p>
        </p:txBody>
      </p:sp>
      <p:pic>
        <p:nvPicPr>
          <p:cNvPr id="144" name="BB.jpg" descr="BB.jpg"/>
          <p:cNvPicPr>
            <a:picLocks noChangeAspect="1"/>
          </p:cNvPicPr>
          <p:nvPr/>
        </p:nvPicPr>
        <p:blipFill>
          <a:blip r:embed="rId2">
            <a:extLst/>
          </a:blip>
          <a:stretch>
            <a:fillRect/>
          </a:stretch>
        </p:blipFill>
        <p:spPr>
          <a:xfrm>
            <a:off x="10088586" y="7505971"/>
            <a:ext cx="2736180" cy="1989950"/>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Macintosh PowerPoint</Application>
  <PresentationFormat>Custom</PresentationFormat>
  <Paragraphs>101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Avenir Roman</vt:lpstr>
      <vt:lpstr>Helvetica</vt:lpstr>
      <vt:lpstr>Helvetica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Susan Hurley</cp:lastModifiedBy>
  <cp:revision>1</cp:revision>
  <dcterms:modified xsi:type="dcterms:W3CDTF">2018-09-08T23:53:55Z</dcterms:modified>
</cp:coreProperties>
</file>