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7"/>
  </p:normalViewPr>
  <p:slideViewPr>
    <p:cSldViewPr snapToGrid="0" snapToObjects="1">
      <p:cViewPr varScale="1">
        <p:scale>
          <a:sx n="76" d="100"/>
          <a:sy n="76" d="100"/>
        </p:scale>
        <p:origin x="17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3175"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952500" y="444500"/>
            <a:ext cx="11099800" cy="2159000"/>
          </a:xfrm>
          <a:prstGeom prst="rect">
            <a:avLst/>
          </a:prstGeom>
        </p:spPr>
        <p:txBody>
          <a:bodyPr/>
          <a:lstStyle>
            <a:lvl1pPr>
              <a:defRPr>
                <a:solidFill>
                  <a:srgbClr val="000000"/>
                </a:solidFill>
              </a:defRPr>
            </a:lvl1pPr>
          </a:lstStyle>
          <a:p>
            <a:r>
              <a:t>Title Text</a:t>
            </a:r>
          </a:p>
        </p:txBody>
      </p:sp>
      <p:sp>
        <p:nvSpPr>
          <p:cNvPr id="118" name="Body Level One…"/>
          <p:cNvSpPr txBox="1">
            <a:spLocks noGrp="1"/>
          </p:cNvSpPr>
          <p:nvPr>
            <p:ph type="body" idx="1"/>
          </p:nvPr>
        </p:nvSpPr>
        <p:spPr>
          <a:xfrm>
            <a:off x="952500" y="2603500"/>
            <a:ext cx="11099800" cy="6286500"/>
          </a:xfrm>
          <a:prstGeom prst="rect">
            <a:avLst/>
          </a:prstGeom>
        </p:spPr>
        <p:txBody>
          <a:bodyPr/>
          <a:lstStyle>
            <a:lvl1pPr>
              <a:defRPr sz="3600">
                <a:solidFill>
                  <a:srgbClr val="000000"/>
                </a:solidFill>
              </a:defRPr>
            </a:lvl1pPr>
            <a:lvl2pPr>
              <a:defRPr sz="3600">
                <a:solidFill>
                  <a:srgbClr val="000000"/>
                </a:solidFill>
              </a:defRPr>
            </a:lvl2pPr>
            <a:lvl3pPr>
              <a:defRPr sz="3600">
                <a:solidFill>
                  <a:srgbClr val="000000"/>
                </a:solidFill>
              </a:defRPr>
            </a:lvl3pPr>
            <a:lvl4pPr>
              <a:defRPr sz="3600">
                <a:solidFill>
                  <a:srgbClr val="000000"/>
                </a:solidFill>
              </a:defRPr>
            </a:lvl4pPr>
            <a:lvl5pPr>
              <a:defRPr sz="3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6311798" y="9251950"/>
            <a:ext cx="368504" cy="381000"/>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952500" y="444500"/>
            <a:ext cx="11099800" cy="2159000"/>
          </a:xfrm>
          <a:prstGeom prst="rect">
            <a:avLst/>
          </a:prstGeom>
        </p:spPr>
        <p:txBody>
          <a:bodyPr/>
          <a:lstStyle>
            <a:lvl1pPr>
              <a:defRPr>
                <a:solidFill>
                  <a:srgbClr val="000000"/>
                </a:solidFill>
              </a:defRPr>
            </a:lvl1pPr>
          </a:lstStyle>
          <a:p>
            <a:r>
              <a:t>Title Text</a:t>
            </a:r>
          </a:p>
        </p:txBody>
      </p:sp>
      <p:sp>
        <p:nvSpPr>
          <p:cNvPr id="127" name="Body Level One…"/>
          <p:cNvSpPr txBox="1">
            <a:spLocks noGrp="1"/>
          </p:cNvSpPr>
          <p:nvPr>
            <p:ph type="body" idx="1"/>
          </p:nvPr>
        </p:nvSpPr>
        <p:spPr>
          <a:xfrm>
            <a:off x="952500" y="2603500"/>
            <a:ext cx="11099800" cy="6286500"/>
          </a:xfrm>
          <a:prstGeom prst="rect">
            <a:avLst/>
          </a:prstGeom>
        </p:spPr>
        <p:txBody>
          <a:bodyPr/>
          <a:lstStyle>
            <a:lvl1pPr>
              <a:defRPr sz="3600">
                <a:solidFill>
                  <a:srgbClr val="000000"/>
                </a:solidFill>
              </a:defRPr>
            </a:lvl1pPr>
            <a:lvl2pPr>
              <a:defRPr sz="3600">
                <a:solidFill>
                  <a:srgbClr val="000000"/>
                </a:solidFill>
              </a:defRPr>
            </a:lvl2pPr>
            <a:lvl3pPr>
              <a:defRPr sz="3600">
                <a:solidFill>
                  <a:srgbClr val="000000"/>
                </a:solidFill>
              </a:defRPr>
            </a:lvl3pPr>
            <a:lvl4pPr>
              <a:defRPr sz="3600">
                <a:solidFill>
                  <a:srgbClr val="000000"/>
                </a:solidFill>
              </a:defRPr>
            </a:lvl4pPr>
            <a:lvl5pPr>
              <a:defRPr sz="3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6311798" y="9251950"/>
            <a:ext cx="368504" cy="381000"/>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19250" y="660400"/>
            <a:ext cx="9758016"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299" y="638919"/>
            <a:ext cx="5325770" cy="82169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 descr="Image"/>
          <p:cNvPicPr>
            <a:picLocks noChangeAspect="1"/>
          </p:cNvPicPr>
          <p:nvPr/>
        </p:nvPicPr>
        <p:blipFill>
          <a:blip r:embed="rId2">
            <a:extLst/>
          </a:blip>
          <a:stretch>
            <a:fillRect/>
          </a:stretch>
        </p:blipFill>
        <p:spPr>
          <a:xfrm>
            <a:off x="-2798774" y="-657737"/>
            <a:ext cx="18602348" cy="13528979"/>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hese are not conditions or tests to determine if your a child of God.…"/>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a:latin typeface="Helvetica"/>
                <a:ea typeface="Helvetica"/>
                <a:cs typeface="Helvetica"/>
                <a:sym typeface="Helvetica"/>
              </a:defRPr>
            </a:pPr>
            <a:r>
              <a:rPr>
                <a:solidFill>
                  <a:srgbClr val="011993"/>
                </a:solidFill>
              </a:rPr>
              <a:t>These are not conditions or tests to determine if your a child of God.</a:t>
            </a:r>
            <a:r>
              <a:t> </a:t>
            </a:r>
          </a:p>
          <a:p>
            <a:pPr marL="0" indent="0">
              <a:spcBef>
                <a:spcPts val="500"/>
              </a:spcBef>
              <a:buSzTx/>
              <a:buNone/>
              <a:defRPr sz="6400">
                <a:latin typeface="Helvetica"/>
                <a:ea typeface="Helvetica"/>
                <a:cs typeface="Helvetica"/>
                <a:sym typeface="Helvetica"/>
              </a:defRPr>
            </a:pPr>
            <a:r>
              <a:rPr b="1">
                <a:solidFill>
                  <a:schemeClr val="accent3">
                    <a:hueOff val="1072396"/>
                    <a:satOff val="5650"/>
                    <a:lumOff val="-11199"/>
                  </a:schemeClr>
                </a:solidFill>
              </a:rPr>
              <a:t>2:9</a:t>
            </a:r>
            <a:r>
              <a:t> </a:t>
            </a:r>
            <a:r>
              <a:rPr i="1"/>
              <a:t>“He who hates his brother is in darkness.”</a:t>
            </a:r>
          </a:p>
          <a:p>
            <a:pPr marL="0" indent="0">
              <a:spcBef>
                <a:spcPts val="500"/>
              </a:spcBef>
              <a:buSzTx/>
              <a:buNone/>
              <a:defRPr sz="6400">
                <a:latin typeface="Helvetica"/>
                <a:ea typeface="Helvetica"/>
                <a:cs typeface="Helvetica"/>
                <a:sym typeface="Helvetica"/>
              </a:defRPr>
            </a:pPr>
            <a:r>
              <a:rPr b="1">
                <a:solidFill>
                  <a:schemeClr val="accent3">
                    <a:hueOff val="1072396"/>
                    <a:satOff val="5650"/>
                    <a:lumOff val="-11199"/>
                  </a:schemeClr>
                </a:solidFill>
              </a:rPr>
              <a:t>3:8</a:t>
            </a:r>
            <a:r>
              <a:t> </a:t>
            </a:r>
            <a:r>
              <a:rPr i="1"/>
              <a:t>“He who sins is of the devil.”</a:t>
            </a:r>
            <a:br>
              <a:rPr i="1"/>
            </a:br>
            <a:r>
              <a:rPr b="1">
                <a:solidFill>
                  <a:schemeClr val="accent3">
                    <a:hueOff val="1072396"/>
                    <a:satOff val="5650"/>
                    <a:lumOff val="-11199"/>
                  </a:schemeClr>
                </a:solidFill>
              </a:rPr>
              <a:t>3:14</a:t>
            </a:r>
            <a:r>
              <a:t> </a:t>
            </a:r>
            <a:r>
              <a:rPr i="1"/>
              <a:t>“He who does not love his brother abides in death.”</a:t>
            </a:r>
          </a:p>
          <a:p>
            <a:pPr marL="0" indent="0">
              <a:spcBef>
                <a:spcPts val="500"/>
              </a:spcBef>
              <a:buSzTx/>
              <a:buNone/>
              <a:defRPr sz="6400">
                <a:solidFill>
                  <a:srgbClr val="011993"/>
                </a:solidFill>
                <a:latin typeface="Helvetica"/>
                <a:ea typeface="Helvetica"/>
                <a:cs typeface="Helvetica"/>
                <a:sym typeface="Helvetica"/>
              </a:defRPr>
            </a:pPr>
            <a:r>
              <a:t>These are calls to </a:t>
            </a:r>
          </a:p>
          <a:p>
            <a:pPr marL="0" indent="0">
              <a:spcBef>
                <a:spcPts val="500"/>
              </a:spcBef>
              <a:buSzTx/>
              <a:buNone/>
              <a:defRPr sz="6400">
                <a:solidFill>
                  <a:srgbClr val="011993"/>
                </a:solidFill>
                <a:latin typeface="Helvetica"/>
                <a:ea typeface="Helvetica"/>
                <a:cs typeface="Helvetica"/>
                <a:sym typeface="Helvetica"/>
              </a:defRPr>
            </a:pPr>
            <a:r>
              <a:t>express your fellowship.</a:t>
            </a:r>
          </a:p>
        </p:txBody>
      </p:sp>
      <p:pic>
        <p:nvPicPr>
          <p:cNvPr id="164"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1 John 1:1-4…"/>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b="1">
                <a:solidFill>
                  <a:schemeClr val="accent3">
                    <a:hueOff val="1072396"/>
                    <a:satOff val="5650"/>
                    <a:lumOff val="-11199"/>
                  </a:schemeClr>
                </a:solidFill>
                <a:latin typeface="Helvetica"/>
                <a:ea typeface="Helvetica"/>
                <a:cs typeface="Helvetica"/>
                <a:sym typeface="Helvetica"/>
              </a:defRPr>
            </a:pPr>
            <a:r>
              <a:t>1 John 1:1-4</a:t>
            </a:r>
          </a:p>
          <a:p>
            <a:pPr marL="0" indent="0">
              <a:spcBef>
                <a:spcPts val="500"/>
              </a:spcBef>
              <a:buSzTx/>
              <a:buNone/>
              <a:defRPr sz="6400" i="1">
                <a:latin typeface="Helvetica"/>
                <a:ea typeface="Helvetica"/>
                <a:cs typeface="Helvetica"/>
                <a:sym typeface="Helvetica"/>
              </a:defRPr>
            </a:pPr>
            <a:r>
              <a:t>“That which was from the </a:t>
            </a:r>
            <a:r>
              <a:rPr b="1" u="sng">
                <a:solidFill>
                  <a:schemeClr val="accent5"/>
                </a:solidFill>
              </a:rPr>
              <a:t>beginning</a:t>
            </a:r>
            <a:r>
              <a:t>, which we have </a:t>
            </a:r>
            <a:r>
              <a:rPr b="1" u="sng">
                <a:solidFill>
                  <a:schemeClr val="accent5"/>
                </a:solidFill>
              </a:rPr>
              <a:t>heard</a:t>
            </a:r>
            <a:r>
              <a:t>, which we have </a:t>
            </a:r>
            <a:r>
              <a:rPr b="1" u="sng">
                <a:solidFill>
                  <a:schemeClr val="accent5"/>
                </a:solidFill>
              </a:rPr>
              <a:t>seen</a:t>
            </a:r>
            <a:r>
              <a:t> with our eyes, which we have </a:t>
            </a:r>
            <a:r>
              <a:rPr b="1" u="sng">
                <a:solidFill>
                  <a:schemeClr val="accent5"/>
                </a:solidFill>
              </a:rPr>
              <a:t>looked upon</a:t>
            </a:r>
            <a:r>
              <a:t>, and our </a:t>
            </a:r>
            <a:r>
              <a:rPr b="1" u="sng">
                <a:solidFill>
                  <a:schemeClr val="accent5"/>
                </a:solidFill>
              </a:rPr>
              <a:t>hands have handled</a:t>
            </a:r>
            <a:r>
              <a:t>, concerning the </a:t>
            </a:r>
          </a:p>
          <a:p>
            <a:pPr marL="0" indent="0">
              <a:spcBef>
                <a:spcPts val="500"/>
              </a:spcBef>
              <a:buSzTx/>
              <a:buNone/>
              <a:defRPr sz="6400" i="1">
                <a:latin typeface="Helvetica"/>
                <a:ea typeface="Helvetica"/>
                <a:cs typeface="Helvetica"/>
                <a:sym typeface="Helvetica"/>
              </a:defRPr>
            </a:pPr>
            <a:r>
              <a:rPr b="1" u="sng">
                <a:solidFill>
                  <a:schemeClr val="accent5"/>
                </a:solidFill>
              </a:rPr>
              <a:t>Word of life</a:t>
            </a:r>
            <a:r>
              <a:t>—…”</a:t>
            </a:r>
          </a:p>
        </p:txBody>
      </p:sp>
      <p:pic>
        <p:nvPicPr>
          <p:cNvPr id="167"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he life was manifested, and we have seen, and bear witness, and declare to you that eternal life which was with the Father and was manifested to us— that which we have seen and heard…"/>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i="1">
                <a:latin typeface="Helvetica"/>
                <a:ea typeface="Helvetica"/>
                <a:cs typeface="Helvetica"/>
                <a:sym typeface="Helvetica"/>
              </a:defRPr>
            </a:pPr>
            <a:endParaRPr/>
          </a:p>
          <a:p>
            <a:pPr marL="0" indent="0">
              <a:spcBef>
                <a:spcPts val="500"/>
              </a:spcBef>
              <a:buSzTx/>
              <a:buNone/>
              <a:defRPr sz="6400" i="1">
                <a:latin typeface="Helvetica"/>
                <a:ea typeface="Helvetica"/>
                <a:cs typeface="Helvetica"/>
                <a:sym typeface="Helvetica"/>
              </a:defRPr>
            </a:pPr>
            <a:r>
              <a:t>“…the life was </a:t>
            </a:r>
            <a:r>
              <a:rPr b="1" u="sng">
                <a:solidFill>
                  <a:schemeClr val="accent5"/>
                </a:solidFill>
              </a:rPr>
              <a:t>manifested</a:t>
            </a:r>
            <a:r>
              <a:t>, and we have seen, and </a:t>
            </a:r>
            <a:r>
              <a:rPr b="1" u="sng">
                <a:solidFill>
                  <a:schemeClr val="accent5"/>
                </a:solidFill>
              </a:rPr>
              <a:t>bear witness</a:t>
            </a:r>
            <a:r>
              <a:t>, and declare to you that </a:t>
            </a:r>
            <a:r>
              <a:rPr b="1" u="sng">
                <a:solidFill>
                  <a:schemeClr val="accent5"/>
                </a:solidFill>
              </a:rPr>
              <a:t>eternal life</a:t>
            </a:r>
            <a:r>
              <a:t> which was with the Father and was manifested to us— that which we have seen and heard </a:t>
            </a:r>
          </a:p>
          <a:p>
            <a:pPr marL="0" indent="0">
              <a:spcBef>
                <a:spcPts val="500"/>
              </a:spcBef>
              <a:buSzTx/>
              <a:buNone/>
              <a:defRPr sz="6400" i="1">
                <a:latin typeface="Helvetica"/>
                <a:ea typeface="Helvetica"/>
                <a:cs typeface="Helvetica"/>
                <a:sym typeface="Helvetica"/>
              </a:defRPr>
            </a:pPr>
            <a:r>
              <a:t>we declare to you,…”</a:t>
            </a:r>
          </a:p>
        </p:txBody>
      </p:sp>
      <p:pic>
        <p:nvPicPr>
          <p:cNvPr id="170"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hat you also may have fellowship with us; and truly our fellowship is with the Father and with His Son Jesus Christ. And these things we write to you that your joy may be full.”"/>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a:latin typeface="Helvetica"/>
                <a:ea typeface="Helvetica"/>
                <a:cs typeface="Helvetica"/>
                <a:sym typeface="Helvetica"/>
              </a:defRPr>
            </a:pPr>
            <a:endParaRPr/>
          </a:p>
          <a:p>
            <a:pPr marL="0" indent="0">
              <a:spcBef>
                <a:spcPts val="500"/>
              </a:spcBef>
              <a:buSzTx/>
              <a:buNone/>
              <a:defRPr sz="6400" i="1">
                <a:latin typeface="Helvetica"/>
                <a:ea typeface="Helvetica"/>
                <a:cs typeface="Helvetica"/>
                <a:sym typeface="Helvetica"/>
              </a:defRPr>
            </a:pPr>
            <a:r>
              <a:t>“…that you also may have </a:t>
            </a:r>
            <a:r>
              <a:rPr b="1" u="sng">
                <a:solidFill>
                  <a:schemeClr val="accent5"/>
                </a:solidFill>
              </a:rPr>
              <a:t>fellowship</a:t>
            </a:r>
            <a:r>
              <a:t> with us; and truly our </a:t>
            </a:r>
            <a:r>
              <a:rPr b="1" u="sng">
                <a:solidFill>
                  <a:schemeClr val="accent5"/>
                </a:solidFill>
              </a:rPr>
              <a:t>fellowship</a:t>
            </a:r>
            <a:r>
              <a:t> is with the Father and with His Son Jesus Christ. And these things we write to you that </a:t>
            </a:r>
            <a:r>
              <a:rPr b="1" u="sng">
                <a:solidFill>
                  <a:schemeClr val="accent5"/>
                </a:solidFill>
              </a:rPr>
              <a:t>your joy may be full</a:t>
            </a:r>
            <a:r>
              <a:t>.”</a:t>
            </a:r>
          </a:p>
        </p:txBody>
      </p:sp>
      <p:pic>
        <p:nvPicPr>
          <p:cNvPr id="173"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1. Jesus Was God Manifest…"/>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b="1">
                <a:solidFill>
                  <a:srgbClr val="011993"/>
                </a:solidFill>
                <a:latin typeface="Helvetica"/>
                <a:ea typeface="Helvetica"/>
                <a:cs typeface="Helvetica"/>
                <a:sym typeface="Helvetica"/>
              </a:defRPr>
            </a:pPr>
            <a:r>
              <a:t>1. Jesus Was God Manifest</a:t>
            </a:r>
          </a:p>
          <a:p>
            <a:pPr marL="0" indent="0">
              <a:spcBef>
                <a:spcPts val="500"/>
              </a:spcBef>
              <a:buSzTx/>
              <a:buNone/>
              <a:defRPr sz="6400">
                <a:latin typeface="Helvetica"/>
                <a:ea typeface="Helvetica"/>
                <a:cs typeface="Helvetica"/>
                <a:sym typeface="Helvetica"/>
              </a:defRPr>
            </a:pPr>
            <a:r>
              <a:rPr b="1">
                <a:solidFill>
                  <a:schemeClr val="accent3">
                    <a:hueOff val="1072396"/>
                    <a:satOff val="5650"/>
                    <a:lumOff val="-11199"/>
                  </a:schemeClr>
                </a:solidFill>
              </a:rPr>
              <a:t>John 1:14</a:t>
            </a:r>
            <a:r>
              <a:t> (NLT)</a:t>
            </a:r>
          </a:p>
          <a:p>
            <a:pPr marL="0" indent="0">
              <a:spcBef>
                <a:spcPts val="500"/>
              </a:spcBef>
              <a:buSzTx/>
              <a:buNone/>
              <a:defRPr sz="6400" i="1">
                <a:latin typeface="Helvetica"/>
                <a:ea typeface="Helvetica"/>
                <a:cs typeface="Helvetica"/>
                <a:sym typeface="Helvetica"/>
              </a:defRPr>
            </a:pPr>
            <a:r>
              <a:t>“So the </a:t>
            </a:r>
            <a:r>
              <a:rPr b="1" u="sng">
                <a:solidFill>
                  <a:schemeClr val="accent5"/>
                </a:solidFill>
              </a:rPr>
              <a:t>Word became human</a:t>
            </a:r>
            <a:r>
              <a:t> and made his home among us. He was full of unfailing love and faithfulness. And </a:t>
            </a:r>
            <a:r>
              <a:rPr b="1" u="sng">
                <a:solidFill>
                  <a:schemeClr val="accent5"/>
                </a:solidFill>
              </a:rPr>
              <a:t>we have seen his glory</a:t>
            </a:r>
            <a:r>
              <a:t>, the glory of the </a:t>
            </a:r>
          </a:p>
          <a:p>
            <a:pPr marL="0" indent="0">
              <a:spcBef>
                <a:spcPts val="500"/>
              </a:spcBef>
              <a:buSzTx/>
              <a:buNone/>
              <a:defRPr sz="6400" i="1">
                <a:latin typeface="Helvetica"/>
                <a:ea typeface="Helvetica"/>
                <a:cs typeface="Helvetica"/>
                <a:sym typeface="Helvetica"/>
              </a:defRPr>
            </a:pPr>
            <a:r>
              <a:t>Father’s one and only </a:t>
            </a:r>
          </a:p>
          <a:p>
            <a:pPr marL="0" indent="0">
              <a:spcBef>
                <a:spcPts val="500"/>
              </a:spcBef>
              <a:buSzTx/>
              <a:buNone/>
              <a:defRPr sz="6400" i="1">
                <a:latin typeface="Helvetica"/>
                <a:ea typeface="Helvetica"/>
                <a:cs typeface="Helvetica"/>
                <a:sym typeface="Helvetica"/>
              </a:defRPr>
            </a:pPr>
            <a:r>
              <a:t>Son.”</a:t>
            </a:r>
          </a:p>
        </p:txBody>
      </p:sp>
      <p:pic>
        <p:nvPicPr>
          <p:cNvPr id="176" name="ttEJ%2tRRXCvf7WoRQP3ng_thumb_eb2.jpg" descr="ttEJ%2tRRXCvf7WoRQP3ng_thumb_eb2.jpg"/>
          <p:cNvPicPr>
            <a:picLocks noChangeAspect="1"/>
          </p:cNvPicPr>
          <p:nvPr/>
        </p:nvPicPr>
        <p:blipFill>
          <a:blip r:embed="rId2">
            <a:extLst/>
          </a:blip>
          <a:stretch>
            <a:fillRect/>
          </a:stretch>
        </p:blipFill>
        <p:spPr>
          <a:xfrm>
            <a:off x="9536610" y="6750224"/>
            <a:ext cx="3258999" cy="274023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John 1:18 (NLT)…"/>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b="1">
                <a:solidFill>
                  <a:schemeClr val="accent3">
                    <a:hueOff val="1072396"/>
                    <a:satOff val="5650"/>
                    <a:lumOff val="-11199"/>
                  </a:schemeClr>
                </a:solidFill>
                <a:latin typeface="Helvetica"/>
                <a:ea typeface="Helvetica"/>
                <a:cs typeface="Helvetica"/>
                <a:sym typeface="Helvetica"/>
              </a:defRPr>
            </a:pPr>
            <a:r>
              <a:t>John 1:18 </a:t>
            </a:r>
            <a:r>
              <a:rPr b="0">
                <a:solidFill>
                  <a:srgbClr val="000000"/>
                </a:solidFill>
              </a:rPr>
              <a:t>(NLT)</a:t>
            </a:r>
          </a:p>
          <a:p>
            <a:pPr marL="0" indent="0">
              <a:spcBef>
                <a:spcPts val="500"/>
              </a:spcBef>
              <a:buSzTx/>
              <a:buNone/>
              <a:defRPr sz="6400" i="1">
                <a:latin typeface="Helvetica"/>
                <a:ea typeface="Helvetica"/>
                <a:cs typeface="Helvetica"/>
                <a:sym typeface="Helvetica"/>
              </a:defRPr>
            </a:pPr>
            <a:r>
              <a:t>“No one has ever seen God. But the unique One, who is himself God, is near to the Father’s heart. </a:t>
            </a:r>
            <a:r>
              <a:rPr b="1" u="sng">
                <a:solidFill>
                  <a:schemeClr val="accent5"/>
                </a:solidFill>
              </a:rPr>
              <a:t>He has revealed God to us</a:t>
            </a:r>
            <a:r>
              <a:t>.”</a:t>
            </a:r>
          </a:p>
          <a:p>
            <a:pPr marL="0" indent="0">
              <a:spcBef>
                <a:spcPts val="500"/>
              </a:spcBef>
              <a:buSzTx/>
              <a:buNone/>
              <a:defRPr sz="6400">
                <a:solidFill>
                  <a:srgbClr val="531B93"/>
                </a:solidFill>
                <a:latin typeface="Helvetica"/>
                <a:ea typeface="Helvetica"/>
                <a:cs typeface="Helvetica"/>
                <a:sym typeface="Helvetica"/>
              </a:defRPr>
            </a:pPr>
            <a:r>
              <a:t>Jesus is the clear revelation of God! He was personally </a:t>
            </a:r>
          </a:p>
          <a:p>
            <a:pPr marL="0" indent="0">
              <a:spcBef>
                <a:spcPts val="500"/>
              </a:spcBef>
              <a:buSzTx/>
              <a:buNone/>
              <a:defRPr sz="6400">
                <a:solidFill>
                  <a:srgbClr val="531B93"/>
                </a:solidFill>
                <a:latin typeface="Helvetica"/>
                <a:ea typeface="Helvetica"/>
                <a:cs typeface="Helvetica"/>
                <a:sym typeface="Helvetica"/>
              </a:defRPr>
            </a:pPr>
            <a:r>
              <a:t>revealed to me.</a:t>
            </a:r>
          </a:p>
        </p:txBody>
      </p:sp>
      <p:pic>
        <p:nvPicPr>
          <p:cNvPr id="179"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2. We Experienced Him Fully…"/>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b="1">
                <a:solidFill>
                  <a:srgbClr val="011993"/>
                </a:solidFill>
                <a:latin typeface="Helvetica"/>
                <a:ea typeface="Helvetica"/>
                <a:cs typeface="Helvetica"/>
                <a:sym typeface="Helvetica"/>
              </a:defRPr>
            </a:pPr>
            <a:r>
              <a:t>2. We Experienced Him Fully</a:t>
            </a:r>
          </a:p>
          <a:p>
            <a:pPr marL="0" indent="0">
              <a:spcBef>
                <a:spcPts val="500"/>
              </a:spcBef>
              <a:buSzTx/>
              <a:buNone/>
              <a:defRPr sz="6400">
                <a:latin typeface="Helvetica"/>
                <a:ea typeface="Helvetica"/>
                <a:cs typeface="Helvetica"/>
                <a:sym typeface="Helvetica"/>
              </a:defRPr>
            </a:pPr>
            <a:r>
              <a:rPr i="1"/>
              <a:t>“</a:t>
            </a:r>
            <a:r>
              <a:rPr b="1" i="1" u="sng">
                <a:solidFill>
                  <a:schemeClr val="accent5"/>
                </a:solidFill>
              </a:rPr>
              <a:t>we have heard</a:t>
            </a:r>
            <a:r>
              <a:rPr i="1"/>
              <a:t>”</a:t>
            </a:r>
            <a:r>
              <a:t> (</a:t>
            </a:r>
            <a:r>
              <a:rPr b="1">
                <a:solidFill>
                  <a:srgbClr val="531B93"/>
                </a:solidFill>
              </a:rPr>
              <a:t>akouō</a:t>
            </a:r>
            <a:r>
              <a:t>):— to attend to, consider what is or has been said, to understand, perceive the sense of what is said.</a:t>
            </a:r>
          </a:p>
          <a:p>
            <a:pPr marL="0" indent="0">
              <a:spcBef>
                <a:spcPts val="500"/>
              </a:spcBef>
              <a:buSzTx/>
              <a:buNone/>
              <a:defRPr sz="6400">
                <a:solidFill>
                  <a:srgbClr val="531B93"/>
                </a:solidFill>
                <a:latin typeface="Helvetica"/>
                <a:ea typeface="Helvetica"/>
                <a:cs typeface="Helvetica"/>
                <a:sym typeface="Helvetica"/>
              </a:defRPr>
            </a:pPr>
            <a:r>
              <a:t>He didn’t talk like anyone else.</a:t>
            </a:r>
          </a:p>
          <a:p>
            <a:pPr marL="0" indent="0">
              <a:spcBef>
                <a:spcPts val="500"/>
              </a:spcBef>
              <a:buSzTx/>
              <a:buNone/>
              <a:defRPr sz="6400">
                <a:solidFill>
                  <a:schemeClr val="accent3">
                    <a:hueOff val="1072396"/>
                    <a:satOff val="5650"/>
                    <a:lumOff val="-11199"/>
                  </a:schemeClr>
                </a:solidFill>
                <a:latin typeface="Helvetica"/>
                <a:ea typeface="Helvetica"/>
                <a:cs typeface="Helvetica"/>
                <a:sym typeface="Helvetica"/>
              </a:defRPr>
            </a:pPr>
            <a:r>
              <a:t>He turned things around.</a:t>
            </a:r>
          </a:p>
          <a:p>
            <a:pPr marL="0" indent="0">
              <a:spcBef>
                <a:spcPts val="500"/>
              </a:spcBef>
              <a:buSzTx/>
              <a:buNone/>
              <a:defRPr sz="6400">
                <a:latin typeface="Helvetica"/>
                <a:ea typeface="Helvetica"/>
                <a:cs typeface="Helvetica"/>
                <a:sym typeface="Helvetica"/>
              </a:defRPr>
            </a:pPr>
            <a:r>
              <a:t>He was gracious and kind.</a:t>
            </a:r>
          </a:p>
          <a:p>
            <a:pPr marL="0" indent="0">
              <a:spcBef>
                <a:spcPts val="500"/>
              </a:spcBef>
              <a:buSzTx/>
              <a:buNone/>
              <a:defRPr sz="6400">
                <a:solidFill>
                  <a:srgbClr val="011993"/>
                </a:solidFill>
                <a:latin typeface="Helvetica"/>
                <a:ea typeface="Helvetica"/>
                <a:cs typeface="Helvetica"/>
                <a:sym typeface="Helvetica"/>
              </a:defRPr>
            </a:pPr>
            <a:r>
              <a:t>He prayed to His Father.</a:t>
            </a:r>
          </a:p>
        </p:txBody>
      </p:sp>
      <p:pic>
        <p:nvPicPr>
          <p:cNvPr id="182" name="ttEJ%2tRRXCvf7WoRQP3ng_thumb_eb2.jpg" descr="ttEJ%2tRRXCvf7WoRQP3ng_thumb_eb2.jpg"/>
          <p:cNvPicPr>
            <a:picLocks noChangeAspect="1"/>
          </p:cNvPicPr>
          <p:nvPr/>
        </p:nvPicPr>
        <p:blipFill>
          <a:blip r:embed="rId2">
            <a:extLst/>
          </a:blip>
          <a:stretch>
            <a:fillRect/>
          </a:stretch>
        </p:blipFill>
        <p:spPr>
          <a:xfrm>
            <a:off x="9771246" y="6947511"/>
            <a:ext cx="3024363" cy="254294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we have seen” (horaō) :— to stare at, to discern clearly, to see with the mind, to perceive, know.…"/>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a:latin typeface="Helvetica"/>
                <a:ea typeface="Helvetica"/>
                <a:cs typeface="Helvetica"/>
                <a:sym typeface="Helvetica"/>
              </a:defRPr>
            </a:pPr>
            <a:r>
              <a:rPr i="1"/>
              <a:t>“</a:t>
            </a:r>
            <a:r>
              <a:rPr b="1" i="1" u="sng">
                <a:solidFill>
                  <a:schemeClr val="accent5"/>
                </a:solidFill>
              </a:rPr>
              <a:t>we have seen</a:t>
            </a:r>
            <a:r>
              <a:rPr i="1"/>
              <a:t>”</a:t>
            </a:r>
            <a:r>
              <a:t> (</a:t>
            </a:r>
            <a:r>
              <a:rPr b="1">
                <a:solidFill>
                  <a:srgbClr val="531B93"/>
                </a:solidFill>
              </a:rPr>
              <a:t>horaō</a:t>
            </a:r>
            <a:r>
              <a:t>) :— to stare at, to discern clearly, to see with the mind, to perceive, know.</a:t>
            </a:r>
          </a:p>
          <a:p>
            <a:pPr marL="0" indent="0">
              <a:spcBef>
                <a:spcPts val="500"/>
              </a:spcBef>
              <a:buSzTx/>
              <a:buNone/>
              <a:defRPr sz="6400">
                <a:latin typeface="Helvetica"/>
                <a:ea typeface="Helvetica"/>
                <a:cs typeface="Helvetica"/>
                <a:sym typeface="Helvetica"/>
              </a:defRPr>
            </a:pPr>
            <a:r>
              <a:t>He did some amazing things.</a:t>
            </a:r>
          </a:p>
          <a:p>
            <a:pPr marL="0" indent="0">
              <a:spcBef>
                <a:spcPts val="500"/>
              </a:spcBef>
              <a:buSzTx/>
              <a:buNone/>
              <a:defRPr sz="6400">
                <a:solidFill>
                  <a:srgbClr val="531B93"/>
                </a:solidFill>
                <a:latin typeface="Helvetica"/>
                <a:ea typeface="Helvetica"/>
                <a:cs typeface="Helvetica"/>
                <a:sym typeface="Helvetica"/>
              </a:defRPr>
            </a:pPr>
            <a:r>
              <a:t>Turned water into wine.</a:t>
            </a:r>
          </a:p>
          <a:p>
            <a:pPr marL="0" indent="0">
              <a:spcBef>
                <a:spcPts val="500"/>
              </a:spcBef>
              <a:buSzTx/>
              <a:buNone/>
              <a:defRPr sz="6400">
                <a:solidFill>
                  <a:schemeClr val="accent3">
                    <a:hueOff val="1072396"/>
                    <a:satOff val="5650"/>
                    <a:lumOff val="-11199"/>
                  </a:schemeClr>
                </a:solidFill>
                <a:latin typeface="Helvetica"/>
                <a:ea typeface="Helvetica"/>
                <a:cs typeface="Helvetica"/>
                <a:sym typeface="Helvetica"/>
              </a:defRPr>
            </a:pPr>
            <a:r>
              <a:t>Walked water and calmed storms.</a:t>
            </a:r>
          </a:p>
          <a:p>
            <a:pPr marL="0" indent="0">
              <a:spcBef>
                <a:spcPts val="500"/>
              </a:spcBef>
              <a:buSzTx/>
              <a:buNone/>
              <a:defRPr sz="6400">
                <a:solidFill>
                  <a:srgbClr val="011993"/>
                </a:solidFill>
                <a:latin typeface="Helvetica"/>
                <a:ea typeface="Helvetica"/>
                <a:cs typeface="Helvetica"/>
                <a:sym typeface="Helvetica"/>
              </a:defRPr>
            </a:pPr>
            <a:r>
              <a:t>Miraculous catch of fish.</a:t>
            </a:r>
          </a:p>
          <a:p>
            <a:pPr marL="0" indent="0">
              <a:spcBef>
                <a:spcPts val="500"/>
              </a:spcBef>
              <a:buSzTx/>
              <a:buNone/>
              <a:defRPr sz="6400">
                <a:latin typeface="Helvetica"/>
                <a:ea typeface="Helvetica"/>
                <a:cs typeface="Helvetica"/>
                <a:sym typeface="Helvetica"/>
              </a:defRPr>
            </a:pPr>
            <a:r>
              <a:t>Fed thousands!!!</a:t>
            </a:r>
          </a:p>
          <a:p>
            <a:pPr marL="0" indent="0">
              <a:spcBef>
                <a:spcPts val="500"/>
              </a:spcBef>
              <a:buSzTx/>
              <a:buNone/>
              <a:defRPr sz="6400">
                <a:solidFill>
                  <a:schemeClr val="accent2">
                    <a:lumOff val="-15046"/>
                  </a:schemeClr>
                </a:solidFill>
                <a:latin typeface="Helvetica"/>
                <a:ea typeface="Helvetica"/>
                <a:cs typeface="Helvetica"/>
                <a:sym typeface="Helvetica"/>
              </a:defRPr>
            </a:pPr>
            <a:r>
              <a:t>Walked through walls.</a:t>
            </a:r>
          </a:p>
        </p:txBody>
      </p:sp>
      <p:pic>
        <p:nvPicPr>
          <p:cNvPr id="185"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we have looked upon”…"/>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a:latin typeface="Helvetica"/>
                <a:ea typeface="Helvetica"/>
                <a:cs typeface="Helvetica"/>
                <a:sym typeface="Helvetica"/>
              </a:defRPr>
            </a:pPr>
            <a:r>
              <a:t>“</a:t>
            </a:r>
            <a:r>
              <a:rPr b="1" i="1" u="sng">
                <a:solidFill>
                  <a:schemeClr val="accent5"/>
                </a:solidFill>
              </a:rPr>
              <a:t>we have looked upon</a:t>
            </a:r>
            <a:r>
              <a:rPr i="1"/>
              <a:t>”     </a:t>
            </a:r>
          </a:p>
          <a:p>
            <a:pPr marL="0" indent="0">
              <a:spcBef>
                <a:spcPts val="500"/>
              </a:spcBef>
              <a:buSzTx/>
              <a:buNone/>
              <a:defRPr sz="6400">
                <a:latin typeface="Helvetica"/>
                <a:ea typeface="Helvetica"/>
                <a:cs typeface="Helvetica"/>
                <a:sym typeface="Helvetica"/>
              </a:defRPr>
            </a:pPr>
            <a:r>
              <a:t>(</a:t>
            </a:r>
            <a:r>
              <a:rPr b="1">
                <a:solidFill>
                  <a:srgbClr val="011993"/>
                </a:solidFill>
              </a:rPr>
              <a:t>theaomai</a:t>
            </a:r>
            <a:r>
              <a:t>):—to behold, look upon, view attentively, contemplate, look with admiration.</a:t>
            </a:r>
          </a:p>
          <a:p>
            <a:pPr marL="0" indent="0">
              <a:spcBef>
                <a:spcPts val="500"/>
              </a:spcBef>
              <a:buSzTx/>
              <a:buNone/>
              <a:defRPr sz="6400">
                <a:solidFill>
                  <a:srgbClr val="531B93"/>
                </a:solidFill>
                <a:latin typeface="Helvetica"/>
                <a:ea typeface="Helvetica"/>
                <a:cs typeface="Helvetica"/>
                <a:sym typeface="Helvetica"/>
              </a:defRPr>
            </a:pPr>
            <a:r>
              <a:t>Gave widow back her son.</a:t>
            </a:r>
          </a:p>
          <a:p>
            <a:pPr marL="0" indent="0">
              <a:spcBef>
                <a:spcPts val="500"/>
              </a:spcBef>
              <a:buSzTx/>
              <a:buNone/>
              <a:defRPr sz="6400">
                <a:latin typeface="Helvetica"/>
                <a:ea typeface="Helvetica"/>
                <a:cs typeface="Helvetica"/>
                <a:sym typeface="Helvetica"/>
              </a:defRPr>
            </a:pPr>
            <a:r>
              <a:t>Restored Samaritan woman.</a:t>
            </a:r>
          </a:p>
          <a:p>
            <a:pPr marL="0" indent="0">
              <a:spcBef>
                <a:spcPts val="500"/>
              </a:spcBef>
              <a:buSzTx/>
              <a:buNone/>
              <a:defRPr sz="6400">
                <a:solidFill>
                  <a:schemeClr val="accent3">
                    <a:hueOff val="1072396"/>
                    <a:satOff val="5650"/>
                    <a:lumOff val="-11199"/>
                  </a:schemeClr>
                </a:solidFill>
                <a:latin typeface="Helvetica"/>
                <a:ea typeface="Helvetica"/>
                <a:cs typeface="Helvetica"/>
                <a:sym typeface="Helvetica"/>
              </a:defRPr>
            </a:pPr>
            <a:r>
              <a:t>Touched lepers.</a:t>
            </a:r>
          </a:p>
          <a:p>
            <a:pPr marL="0" indent="0">
              <a:spcBef>
                <a:spcPts val="500"/>
              </a:spcBef>
              <a:buSzTx/>
              <a:buNone/>
              <a:defRPr sz="6400">
                <a:solidFill>
                  <a:srgbClr val="011993"/>
                </a:solidFill>
                <a:latin typeface="Helvetica"/>
                <a:ea typeface="Helvetica"/>
                <a:cs typeface="Helvetica"/>
                <a:sym typeface="Helvetica"/>
              </a:defRPr>
            </a:pPr>
            <a:r>
              <a:t>Loved sinners. Zacheaus </a:t>
            </a:r>
          </a:p>
          <a:p>
            <a:pPr marL="0" indent="0">
              <a:spcBef>
                <a:spcPts val="500"/>
              </a:spcBef>
              <a:buSzTx/>
              <a:buNone/>
              <a:defRPr sz="6400">
                <a:solidFill>
                  <a:schemeClr val="accent5"/>
                </a:solidFill>
                <a:latin typeface="Helvetica"/>
                <a:ea typeface="Helvetica"/>
                <a:cs typeface="Helvetica"/>
                <a:sym typeface="Helvetica"/>
              </a:defRPr>
            </a:pPr>
            <a:r>
              <a:t>Healed all comers! </a:t>
            </a:r>
          </a:p>
        </p:txBody>
      </p:sp>
      <p:pic>
        <p:nvPicPr>
          <p:cNvPr id="188" name="ttEJ%2tRRXCvf7WoRQP3ng_thumb_eb2.jpg" descr="ttEJ%2tRRXCvf7WoRQP3ng_thumb_eb2.jpg"/>
          <p:cNvPicPr>
            <a:picLocks noChangeAspect="1"/>
          </p:cNvPicPr>
          <p:nvPr/>
        </p:nvPicPr>
        <p:blipFill>
          <a:blip r:embed="rId2">
            <a:extLst/>
          </a:blip>
          <a:stretch>
            <a:fillRect/>
          </a:stretch>
        </p:blipFill>
        <p:spPr>
          <a:xfrm>
            <a:off x="9545951" y="6758078"/>
            <a:ext cx="3249658" cy="273237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hands have handles”…"/>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a:latin typeface="Helvetica"/>
                <a:ea typeface="Helvetica"/>
                <a:cs typeface="Helvetica"/>
                <a:sym typeface="Helvetica"/>
              </a:defRPr>
            </a:pPr>
            <a:r>
              <a:rPr i="1"/>
              <a:t>“</a:t>
            </a:r>
            <a:r>
              <a:rPr b="1" i="1" u="sng">
                <a:solidFill>
                  <a:schemeClr val="accent5"/>
                </a:solidFill>
              </a:rPr>
              <a:t>hands have handles</a:t>
            </a:r>
            <a:r>
              <a:rPr i="1"/>
              <a:t>”</a:t>
            </a:r>
            <a:r>
              <a:t>  </a:t>
            </a:r>
          </a:p>
          <a:p>
            <a:pPr marL="0" indent="0">
              <a:spcBef>
                <a:spcPts val="500"/>
              </a:spcBef>
              <a:buSzTx/>
              <a:buNone/>
              <a:defRPr sz="6400">
                <a:latin typeface="Helvetica"/>
                <a:ea typeface="Helvetica"/>
                <a:cs typeface="Helvetica"/>
                <a:sym typeface="Helvetica"/>
              </a:defRPr>
            </a:pPr>
            <a:r>
              <a:t> (</a:t>
            </a:r>
            <a:r>
              <a:rPr b="1">
                <a:solidFill>
                  <a:srgbClr val="531B93"/>
                </a:solidFill>
              </a:rPr>
              <a:t>psēlaphaō</a:t>
            </a:r>
            <a:r>
              <a:t>) :— to handle, touch and feel.</a:t>
            </a:r>
          </a:p>
          <a:p>
            <a:pPr marL="0" indent="0">
              <a:spcBef>
                <a:spcPts val="500"/>
              </a:spcBef>
              <a:buSzTx/>
              <a:buNone/>
              <a:defRPr sz="6400">
                <a:latin typeface="Helvetica"/>
                <a:ea typeface="Helvetica"/>
                <a:cs typeface="Helvetica"/>
                <a:sym typeface="Helvetica"/>
              </a:defRPr>
            </a:pPr>
            <a:r>
              <a:rPr>
                <a:solidFill>
                  <a:srgbClr val="011993"/>
                </a:solidFill>
              </a:rPr>
              <a:t>I used to lean on Him to eat.</a:t>
            </a:r>
            <a:r>
              <a:t> </a:t>
            </a:r>
          </a:p>
          <a:p>
            <a:pPr marL="0" indent="0">
              <a:spcBef>
                <a:spcPts val="500"/>
              </a:spcBef>
              <a:buSzTx/>
              <a:buNone/>
              <a:defRPr sz="6400">
                <a:latin typeface="Helvetica"/>
                <a:ea typeface="Helvetica"/>
                <a:cs typeface="Helvetica"/>
                <a:sym typeface="Helvetica"/>
              </a:defRPr>
            </a:pPr>
            <a:r>
              <a:t>His hand  fed me breakfast.</a:t>
            </a:r>
          </a:p>
          <a:p>
            <a:pPr marL="0" indent="0">
              <a:spcBef>
                <a:spcPts val="500"/>
              </a:spcBef>
              <a:buSzTx/>
              <a:buNone/>
              <a:defRPr sz="6400">
                <a:solidFill>
                  <a:srgbClr val="531B93"/>
                </a:solidFill>
                <a:latin typeface="Helvetica"/>
                <a:ea typeface="Helvetica"/>
                <a:cs typeface="Helvetica"/>
                <a:sym typeface="Helvetica"/>
              </a:defRPr>
            </a:pPr>
            <a:r>
              <a:t>We jumped around together.</a:t>
            </a:r>
          </a:p>
          <a:p>
            <a:pPr marL="0" indent="0">
              <a:spcBef>
                <a:spcPts val="500"/>
              </a:spcBef>
              <a:buSzTx/>
              <a:buNone/>
              <a:defRPr sz="6400">
                <a:solidFill>
                  <a:schemeClr val="accent3">
                    <a:hueOff val="1072396"/>
                    <a:satOff val="5650"/>
                    <a:lumOff val="-11199"/>
                  </a:schemeClr>
                </a:solidFill>
                <a:latin typeface="Helvetica"/>
                <a:ea typeface="Helvetica"/>
                <a:cs typeface="Helvetica"/>
                <a:sym typeface="Helvetica"/>
              </a:defRPr>
            </a:pPr>
            <a:r>
              <a:t>He washed my feet!</a:t>
            </a:r>
          </a:p>
          <a:p>
            <a:pPr marL="0" indent="0">
              <a:spcBef>
                <a:spcPts val="500"/>
              </a:spcBef>
              <a:buSzTx/>
              <a:buNone/>
              <a:defRPr sz="6400">
                <a:solidFill>
                  <a:schemeClr val="accent5"/>
                </a:solidFill>
                <a:latin typeface="Helvetica"/>
                <a:ea typeface="Helvetica"/>
                <a:cs typeface="Helvetica"/>
                <a:sym typeface="Helvetica"/>
              </a:defRPr>
            </a:pPr>
            <a:r>
              <a:t>Thomas touched his nail</a:t>
            </a:r>
          </a:p>
          <a:p>
            <a:pPr marL="0" indent="0">
              <a:spcBef>
                <a:spcPts val="500"/>
              </a:spcBef>
              <a:buSzTx/>
              <a:buNone/>
              <a:defRPr sz="6400">
                <a:solidFill>
                  <a:schemeClr val="accent5"/>
                </a:solidFill>
                <a:latin typeface="Helvetica"/>
                <a:ea typeface="Helvetica"/>
                <a:cs typeface="Helvetica"/>
                <a:sym typeface="Helvetica"/>
              </a:defRPr>
            </a:pPr>
            <a:r>
              <a:t>scared hand!</a:t>
            </a:r>
          </a:p>
        </p:txBody>
      </p:sp>
      <p:pic>
        <p:nvPicPr>
          <p:cNvPr id="191"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Image" descr="Image"/>
          <p:cNvPicPr>
            <a:picLocks noChangeAspect="1"/>
          </p:cNvPicPr>
          <p:nvPr/>
        </p:nvPicPr>
        <p:blipFill>
          <a:blip r:embed="rId2">
            <a:extLst/>
          </a:blip>
          <a:stretch>
            <a:fillRect/>
          </a:stretch>
        </p:blipFill>
        <p:spPr>
          <a:xfrm>
            <a:off x="-2798774" y="-657737"/>
            <a:ext cx="18602348" cy="13528979"/>
          </a:xfrm>
          <a:prstGeom prst="rect">
            <a:avLst/>
          </a:prstGeom>
          <a:ln w="12700">
            <a:miter lim="400000"/>
          </a:ln>
        </p:spPr>
      </p:pic>
      <p:sp>
        <p:nvSpPr>
          <p:cNvPr id="140" name="Experience…"/>
          <p:cNvSpPr txBox="1"/>
          <p:nvPr/>
        </p:nvSpPr>
        <p:spPr>
          <a:xfrm>
            <a:off x="7436616" y="371997"/>
            <a:ext cx="4720667" cy="288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100"/>
            </a:pPr>
            <a:r>
              <a:t>Experience </a:t>
            </a:r>
          </a:p>
          <a:p>
            <a:pPr>
              <a:defRPr sz="6100"/>
            </a:pPr>
            <a:r>
              <a:t>Divine Union</a:t>
            </a:r>
          </a:p>
          <a:p>
            <a:pPr>
              <a:defRPr sz="6100"/>
            </a:pPr>
            <a:r>
              <a:t>1 John 1:1-4</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3. Enjoy The Same Fellowship…"/>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b="1">
                <a:solidFill>
                  <a:srgbClr val="011993"/>
                </a:solidFill>
                <a:latin typeface="Helvetica"/>
                <a:ea typeface="Helvetica"/>
                <a:cs typeface="Helvetica"/>
                <a:sym typeface="Helvetica"/>
              </a:defRPr>
            </a:pPr>
            <a:r>
              <a:rPr dirty="0"/>
              <a:t>3. Enjoy The Same Fellowship</a:t>
            </a:r>
          </a:p>
          <a:p>
            <a:pPr marL="0" indent="0">
              <a:spcBef>
                <a:spcPts val="500"/>
              </a:spcBef>
              <a:buSzTx/>
              <a:buNone/>
              <a:defRPr sz="6400">
                <a:latin typeface="Helvetica"/>
                <a:ea typeface="Helvetica"/>
                <a:cs typeface="Helvetica"/>
                <a:sym typeface="Helvetica"/>
              </a:defRPr>
            </a:pPr>
            <a:r>
              <a:rPr dirty="0"/>
              <a:t>(</a:t>
            </a:r>
            <a:r>
              <a:rPr b="1" dirty="0" err="1">
                <a:solidFill>
                  <a:srgbClr val="531B93"/>
                </a:solidFill>
              </a:rPr>
              <a:t>koinōnia</a:t>
            </a:r>
            <a:r>
              <a:rPr dirty="0"/>
              <a:t>) :—intimacy, communion, joint participation, intercourse</a:t>
            </a:r>
          </a:p>
          <a:p>
            <a:pPr marL="0" indent="0">
              <a:spcBef>
                <a:spcPts val="500"/>
              </a:spcBef>
              <a:buSzTx/>
              <a:buNone/>
              <a:defRPr sz="6400">
                <a:solidFill>
                  <a:srgbClr val="531B93"/>
                </a:solidFill>
                <a:latin typeface="Helvetica"/>
                <a:ea typeface="Helvetica"/>
                <a:cs typeface="Helvetica"/>
                <a:sym typeface="Helvetica"/>
              </a:defRPr>
            </a:pPr>
            <a:r>
              <a:rPr dirty="0"/>
              <a:t>Be a part of the family of God</a:t>
            </a:r>
          </a:p>
          <a:p>
            <a:pPr marL="0" indent="0">
              <a:spcBef>
                <a:spcPts val="500"/>
              </a:spcBef>
              <a:buSzTx/>
              <a:buNone/>
              <a:defRPr sz="6400">
                <a:solidFill>
                  <a:schemeClr val="accent5"/>
                </a:solidFill>
                <a:latin typeface="Helvetica"/>
                <a:ea typeface="Helvetica"/>
                <a:cs typeface="Helvetica"/>
                <a:sym typeface="Helvetica"/>
              </a:defRPr>
            </a:pPr>
            <a:r>
              <a:rPr dirty="0"/>
              <a:t>Enter complete union with the greatest community ever!</a:t>
            </a:r>
          </a:p>
          <a:p>
            <a:pPr marL="0" indent="0">
              <a:spcBef>
                <a:spcPts val="500"/>
              </a:spcBef>
              <a:buSzTx/>
              <a:buNone/>
              <a:defRPr sz="6400">
                <a:solidFill>
                  <a:schemeClr val="accent3">
                    <a:hueOff val="1072396"/>
                    <a:satOff val="5650"/>
                    <a:lumOff val="-11199"/>
                  </a:schemeClr>
                </a:solidFill>
                <a:latin typeface="Helvetica"/>
                <a:ea typeface="Helvetica"/>
                <a:cs typeface="Helvetica"/>
                <a:sym typeface="Helvetica"/>
              </a:defRPr>
            </a:pPr>
            <a:r>
              <a:rPr dirty="0"/>
              <a:t>Forever experiencing </a:t>
            </a:r>
          </a:p>
          <a:p>
            <a:pPr marL="0" indent="0">
              <a:spcBef>
                <a:spcPts val="500"/>
              </a:spcBef>
              <a:buSzTx/>
              <a:buNone/>
              <a:defRPr sz="6400">
                <a:solidFill>
                  <a:schemeClr val="accent3">
                    <a:hueOff val="1072396"/>
                    <a:satOff val="5650"/>
                    <a:lumOff val="-11199"/>
                  </a:schemeClr>
                </a:solidFill>
                <a:latin typeface="Helvetica"/>
                <a:ea typeface="Helvetica"/>
                <a:cs typeface="Helvetica"/>
                <a:sym typeface="Helvetica"/>
              </a:defRPr>
            </a:pPr>
            <a:r>
              <a:rPr dirty="0"/>
              <a:t>UN</a:t>
            </a:r>
            <a:r>
              <a:rPr lang="en-CA" dirty="0"/>
              <a:t>IO</a:t>
            </a:r>
            <a:r>
              <a:rPr dirty="0"/>
              <a:t>N with CHRIST!!!</a:t>
            </a:r>
          </a:p>
        </p:txBody>
      </p:sp>
      <p:pic>
        <p:nvPicPr>
          <p:cNvPr id="194"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4. Be Overwhelmed With Joy…"/>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b="1">
                <a:solidFill>
                  <a:srgbClr val="011993"/>
                </a:solidFill>
                <a:latin typeface="Helvetica"/>
                <a:ea typeface="Helvetica"/>
                <a:cs typeface="Helvetica"/>
                <a:sym typeface="Helvetica"/>
              </a:defRPr>
            </a:pPr>
            <a:r>
              <a:t>4. Be Overwhelmed With Joy</a:t>
            </a:r>
          </a:p>
          <a:p>
            <a:pPr marL="0" indent="0">
              <a:spcBef>
                <a:spcPts val="500"/>
              </a:spcBef>
              <a:buSzTx/>
              <a:buNone/>
              <a:defRPr sz="6400">
                <a:latin typeface="Helvetica"/>
                <a:ea typeface="Helvetica"/>
                <a:cs typeface="Helvetica"/>
                <a:sym typeface="Helvetica"/>
              </a:defRPr>
            </a:pPr>
            <a:r>
              <a:t>(</a:t>
            </a:r>
            <a:r>
              <a:rPr>
                <a:solidFill>
                  <a:srgbClr val="531B93"/>
                </a:solidFill>
              </a:rPr>
              <a:t>chara</a:t>
            </a:r>
            <a:r>
              <a:t>) :— gladness, cheerfulness to experience exceeding great joy.</a:t>
            </a:r>
          </a:p>
          <a:p>
            <a:pPr marL="0" indent="0">
              <a:spcBef>
                <a:spcPts val="500"/>
              </a:spcBef>
              <a:buSzTx/>
              <a:buNone/>
              <a:defRPr sz="6400">
                <a:solidFill>
                  <a:schemeClr val="accent5"/>
                </a:solidFill>
                <a:latin typeface="Helvetica"/>
                <a:ea typeface="Helvetica"/>
                <a:cs typeface="Helvetica"/>
                <a:sym typeface="Helvetica"/>
              </a:defRPr>
            </a:pPr>
            <a:r>
              <a:t>A living abiding relationship with Jesus will give you JOY on the inside that will never fail no matter what is happening in </a:t>
            </a:r>
          </a:p>
          <a:p>
            <a:pPr marL="0" indent="0">
              <a:spcBef>
                <a:spcPts val="500"/>
              </a:spcBef>
              <a:buSzTx/>
              <a:buNone/>
              <a:defRPr sz="6400">
                <a:solidFill>
                  <a:schemeClr val="accent5"/>
                </a:solidFill>
                <a:latin typeface="Helvetica"/>
                <a:ea typeface="Helvetica"/>
                <a:cs typeface="Helvetica"/>
                <a:sym typeface="Helvetica"/>
              </a:defRPr>
            </a:pPr>
            <a:r>
              <a:t>your life!!!</a:t>
            </a:r>
          </a:p>
        </p:txBody>
      </p:sp>
      <p:pic>
        <p:nvPicPr>
          <p:cNvPr id="197"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Jesus totally manifest God.…"/>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a:latin typeface="Helvetica"/>
                <a:ea typeface="Helvetica"/>
                <a:cs typeface="Helvetica"/>
                <a:sym typeface="Helvetica"/>
              </a:defRPr>
            </a:pPr>
            <a:r>
              <a:t>Jesus totally manifest God.</a:t>
            </a:r>
          </a:p>
          <a:p>
            <a:pPr marL="0" indent="0">
              <a:spcBef>
                <a:spcPts val="500"/>
              </a:spcBef>
              <a:buSzTx/>
              <a:buNone/>
              <a:defRPr sz="6400">
                <a:latin typeface="Helvetica"/>
                <a:ea typeface="Helvetica"/>
                <a:cs typeface="Helvetica"/>
                <a:sym typeface="Helvetica"/>
              </a:defRPr>
            </a:pPr>
            <a:r>
              <a:t>I have fully experienced Him.</a:t>
            </a:r>
          </a:p>
          <a:p>
            <a:pPr marL="0" indent="0">
              <a:spcBef>
                <a:spcPts val="500"/>
              </a:spcBef>
              <a:buSzTx/>
              <a:buNone/>
              <a:defRPr sz="6400">
                <a:latin typeface="Helvetica"/>
                <a:ea typeface="Helvetica"/>
                <a:cs typeface="Helvetica"/>
                <a:sym typeface="Helvetica"/>
              </a:defRPr>
            </a:pPr>
            <a:r>
              <a:t>You can have the same intimacy.</a:t>
            </a:r>
          </a:p>
          <a:p>
            <a:pPr marL="0" indent="0">
              <a:spcBef>
                <a:spcPts val="500"/>
              </a:spcBef>
              <a:buSzTx/>
              <a:buNone/>
              <a:defRPr sz="6400">
                <a:latin typeface="Helvetica"/>
                <a:ea typeface="Helvetica"/>
                <a:cs typeface="Helvetica"/>
                <a:sym typeface="Helvetica"/>
              </a:defRPr>
            </a:pPr>
            <a:r>
              <a:t>It will fill you with great JOY!!!</a:t>
            </a:r>
          </a:p>
          <a:p>
            <a:pPr marL="0" indent="0">
              <a:spcBef>
                <a:spcPts val="500"/>
              </a:spcBef>
              <a:buSzTx/>
              <a:buNone/>
              <a:defRPr sz="6400">
                <a:latin typeface="Helvetica"/>
                <a:ea typeface="Helvetica"/>
                <a:cs typeface="Helvetica"/>
                <a:sym typeface="Helvetica"/>
              </a:defRPr>
            </a:pPr>
            <a:endParaRPr/>
          </a:p>
          <a:p>
            <a:pPr marL="0" indent="0">
              <a:spcBef>
                <a:spcPts val="500"/>
              </a:spcBef>
              <a:buSzTx/>
              <a:buNone/>
              <a:defRPr sz="6400" b="1">
                <a:solidFill>
                  <a:srgbClr val="011993"/>
                </a:solidFill>
                <a:latin typeface="Helvetica"/>
                <a:ea typeface="Helvetica"/>
                <a:cs typeface="Helvetica"/>
                <a:sym typeface="Helvetica"/>
              </a:defRPr>
            </a:pPr>
            <a:r>
              <a:t>Come on and join the family!!!</a:t>
            </a:r>
          </a:p>
        </p:txBody>
      </p:sp>
      <p:pic>
        <p:nvPicPr>
          <p:cNvPr id="200"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Image" descr="Image"/>
          <p:cNvPicPr>
            <a:picLocks noChangeAspect="1"/>
          </p:cNvPicPr>
          <p:nvPr/>
        </p:nvPicPr>
        <p:blipFill>
          <a:blip r:embed="rId2">
            <a:extLst/>
          </a:blip>
          <a:stretch>
            <a:fillRect/>
          </a:stretch>
        </p:blipFill>
        <p:spPr>
          <a:xfrm>
            <a:off x="-2798774" y="-657737"/>
            <a:ext cx="18602348" cy="1352897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he Bible was not written to you but it was written for you.…"/>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a:solidFill>
                  <a:srgbClr val="011993"/>
                </a:solidFill>
                <a:latin typeface="Helvetica"/>
                <a:ea typeface="Helvetica"/>
                <a:cs typeface="Helvetica"/>
                <a:sym typeface="Helvetica"/>
              </a:defRPr>
            </a:pPr>
            <a:r>
              <a:t>The Bible was not written to you but it was written for you.</a:t>
            </a:r>
          </a:p>
          <a:p>
            <a:pPr marL="0" indent="0">
              <a:spcBef>
                <a:spcPts val="500"/>
              </a:spcBef>
              <a:buSzTx/>
              <a:buNone/>
              <a:defRPr sz="6400">
                <a:latin typeface="Helvetica"/>
                <a:ea typeface="Helvetica"/>
                <a:cs typeface="Helvetica"/>
                <a:sym typeface="Helvetica"/>
              </a:defRPr>
            </a:pPr>
            <a:r>
              <a:t>This was a personal letter written to very specific people 2000 years ago.</a:t>
            </a:r>
          </a:p>
          <a:p>
            <a:pPr marL="0" indent="0">
              <a:spcBef>
                <a:spcPts val="500"/>
              </a:spcBef>
              <a:buSzTx/>
              <a:buNone/>
              <a:defRPr sz="6400">
                <a:solidFill>
                  <a:schemeClr val="accent3">
                    <a:hueOff val="1072396"/>
                    <a:satOff val="5650"/>
                    <a:lumOff val="-11199"/>
                  </a:schemeClr>
                </a:solidFill>
                <a:latin typeface="Helvetica"/>
                <a:ea typeface="Helvetica"/>
                <a:cs typeface="Helvetica"/>
                <a:sym typeface="Helvetica"/>
              </a:defRPr>
            </a:pPr>
            <a:r>
              <a:t>We must understand who wrote this letter, who it was </a:t>
            </a:r>
          </a:p>
          <a:p>
            <a:pPr marL="0" indent="0">
              <a:spcBef>
                <a:spcPts val="500"/>
              </a:spcBef>
              <a:buSzTx/>
              <a:buNone/>
              <a:defRPr sz="6400">
                <a:solidFill>
                  <a:schemeClr val="accent3">
                    <a:hueOff val="1072396"/>
                    <a:satOff val="5650"/>
                    <a:lumOff val="-11199"/>
                  </a:schemeClr>
                </a:solidFill>
                <a:latin typeface="Helvetica"/>
                <a:ea typeface="Helvetica"/>
                <a:cs typeface="Helvetica"/>
                <a:sym typeface="Helvetica"/>
              </a:defRPr>
            </a:pPr>
            <a:r>
              <a:t>written to and why it was</a:t>
            </a:r>
          </a:p>
          <a:p>
            <a:pPr marL="0" indent="0">
              <a:spcBef>
                <a:spcPts val="500"/>
              </a:spcBef>
              <a:buSzTx/>
              <a:buNone/>
              <a:defRPr sz="6400">
                <a:solidFill>
                  <a:schemeClr val="accent3">
                    <a:hueOff val="1072396"/>
                    <a:satOff val="5650"/>
                    <a:lumOff val="-11199"/>
                  </a:schemeClr>
                </a:solidFill>
                <a:latin typeface="Helvetica"/>
                <a:ea typeface="Helvetica"/>
                <a:cs typeface="Helvetica"/>
                <a:sym typeface="Helvetica"/>
              </a:defRPr>
            </a:pPr>
            <a:r>
              <a:t>written. </a:t>
            </a:r>
          </a:p>
        </p:txBody>
      </p:sp>
      <p:pic>
        <p:nvPicPr>
          <p:cNvPr id="143"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Matthew 4:21-22 “He called them, and immediately  they left the boat and  their father, and followed Him.”…"/>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b="1">
                <a:latin typeface="Helvetica"/>
                <a:ea typeface="Helvetica"/>
                <a:cs typeface="Helvetica"/>
                <a:sym typeface="Helvetica"/>
              </a:defRPr>
            </a:pPr>
            <a:r>
              <a:rPr>
                <a:solidFill>
                  <a:schemeClr val="accent3">
                    <a:hueOff val="1072396"/>
                    <a:satOff val="5650"/>
                    <a:lumOff val="-11199"/>
                  </a:schemeClr>
                </a:solidFill>
              </a:rPr>
              <a:t>Matthew 4:21-22</a:t>
            </a:r>
            <a:r>
              <a:rPr b="0" i="1"/>
              <a:t> “He called them, and immediately  they left the boat and  their father, and </a:t>
            </a:r>
            <a:r>
              <a:rPr i="1" u="sng">
                <a:solidFill>
                  <a:schemeClr val="accent5"/>
                </a:solidFill>
              </a:rPr>
              <a:t>followed Him</a:t>
            </a:r>
            <a:r>
              <a:rPr b="0" i="1"/>
              <a:t>.”</a:t>
            </a:r>
          </a:p>
          <a:p>
            <a:pPr marL="0" indent="0">
              <a:spcBef>
                <a:spcPts val="500"/>
              </a:spcBef>
              <a:buSzTx/>
              <a:buNone/>
              <a:defRPr sz="6400" b="1">
                <a:latin typeface="Helvetica"/>
                <a:ea typeface="Helvetica"/>
                <a:cs typeface="Helvetica"/>
                <a:sym typeface="Helvetica"/>
              </a:defRPr>
            </a:pPr>
            <a:r>
              <a:rPr>
                <a:solidFill>
                  <a:schemeClr val="accent3">
                    <a:hueOff val="1072396"/>
                    <a:satOff val="5650"/>
                    <a:lumOff val="-11199"/>
                  </a:schemeClr>
                </a:solidFill>
              </a:rPr>
              <a:t>Mark 3:17</a:t>
            </a:r>
            <a:r>
              <a:t> </a:t>
            </a:r>
            <a:r>
              <a:rPr b="0" i="1"/>
              <a:t>“James the son of Zebedee and John the brother of James, to whom He gave the name Boanerges, that is,</a:t>
            </a:r>
          </a:p>
          <a:p>
            <a:pPr marL="0" indent="0">
              <a:spcBef>
                <a:spcPts val="500"/>
              </a:spcBef>
              <a:buSzTx/>
              <a:buNone/>
              <a:defRPr sz="6400" b="1">
                <a:latin typeface="Helvetica"/>
                <a:ea typeface="Helvetica"/>
                <a:cs typeface="Helvetica"/>
                <a:sym typeface="Helvetica"/>
              </a:defRPr>
            </a:pPr>
            <a:r>
              <a:rPr b="0" i="1"/>
              <a:t> </a:t>
            </a:r>
            <a:r>
              <a:rPr i="1" u="sng">
                <a:solidFill>
                  <a:schemeClr val="accent5"/>
                </a:solidFill>
              </a:rPr>
              <a:t>Sons of Thunder</a:t>
            </a:r>
            <a:r>
              <a:rPr b="0" i="1"/>
              <a:t>’”</a:t>
            </a:r>
          </a:p>
        </p:txBody>
      </p:sp>
      <p:pic>
        <p:nvPicPr>
          <p:cNvPr id="146" name="ttEJ%2tRRXCvf7WoRQP3ng_thumb_eb2.jpg" descr="ttEJ%2tRRXCvf7WoRQP3ng_thumb_eb2.jpg"/>
          <p:cNvPicPr>
            <a:picLocks noChangeAspect="1"/>
          </p:cNvPicPr>
          <p:nvPr/>
        </p:nvPicPr>
        <p:blipFill>
          <a:blip r:embed="rId2">
            <a:extLst/>
          </a:blip>
          <a:stretch>
            <a:fillRect/>
          </a:stretch>
        </p:blipFill>
        <p:spPr>
          <a:xfrm>
            <a:off x="9859923" y="7074622"/>
            <a:ext cx="2993485" cy="251698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Luke 9:54…"/>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b="1">
                <a:solidFill>
                  <a:schemeClr val="accent3">
                    <a:hueOff val="1072396"/>
                    <a:satOff val="5650"/>
                    <a:lumOff val="-11199"/>
                  </a:schemeClr>
                </a:solidFill>
                <a:latin typeface="Helvetica"/>
                <a:ea typeface="Helvetica"/>
                <a:cs typeface="Helvetica"/>
                <a:sym typeface="Helvetica"/>
              </a:defRPr>
            </a:pPr>
            <a:r>
              <a:t>Luke 9:54</a:t>
            </a:r>
          </a:p>
          <a:p>
            <a:pPr marL="0" indent="0">
              <a:spcBef>
                <a:spcPts val="500"/>
              </a:spcBef>
              <a:buSzTx/>
              <a:buNone/>
              <a:defRPr sz="6400" i="1">
                <a:latin typeface="Helvetica"/>
                <a:ea typeface="Helvetica"/>
                <a:cs typeface="Helvetica"/>
                <a:sym typeface="Helvetica"/>
              </a:defRPr>
            </a:pPr>
            <a:r>
              <a:t>“James and John saw this, they said, ‘Lord, do You want us to </a:t>
            </a:r>
            <a:r>
              <a:rPr b="1" u="sng">
                <a:solidFill>
                  <a:schemeClr val="accent5"/>
                </a:solidFill>
              </a:rPr>
              <a:t>command fire to come down</a:t>
            </a:r>
            <a:r>
              <a:t> from heaven and consume them, just as Elijah did’”</a:t>
            </a:r>
          </a:p>
          <a:p>
            <a:pPr marL="0" indent="0">
              <a:spcBef>
                <a:spcPts val="500"/>
              </a:spcBef>
              <a:buSzTx/>
              <a:buNone/>
              <a:defRPr sz="6400">
                <a:solidFill>
                  <a:srgbClr val="011993"/>
                </a:solidFill>
                <a:latin typeface="Helvetica"/>
                <a:ea typeface="Helvetica"/>
                <a:cs typeface="Helvetica"/>
                <a:sym typeface="Helvetica"/>
              </a:defRPr>
            </a:pPr>
            <a:r>
              <a:t>John was thought to be </a:t>
            </a:r>
          </a:p>
          <a:p>
            <a:pPr marL="0" indent="0">
              <a:spcBef>
                <a:spcPts val="500"/>
              </a:spcBef>
              <a:buSzTx/>
              <a:buNone/>
              <a:defRPr sz="6400">
                <a:solidFill>
                  <a:srgbClr val="011993"/>
                </a:solidFill>
                <a:latin typeface="Helvetica"/>
                <a:ea typeface="Helvetica"/>
                <a:cs typeface="Helvetica"/>
                <a:sym typeface="Helvetica"/>
              </a:defRPr>
            </a:pPr>
            <a:r>
              <a:t>the youngest disciple.</a:t>
            </a:r>
          </a:p>
          <a:p>
            <a:pPr marL="0" indent="0">
              <a:spcBef>
                <a:spcPts val="500"/>
              </a:spcBef>
              <a:buSzTx/>
              <a:buNone/>
              <a:defRPr sz="6400">
                <a:solidFill>
                  <a:srgbClr val="011993"/>
                </a:solidFill>
                <a:latin typeface="Helvetica"/>
                <a:ea typeface="Helvetica"/>
                <a:cs typeface="Helvetica"/>
                <a:sym typeface="Helvetica"/>
              </a:defRPr>
            </a:pPr>
            <a:r>
              <a:t>Probably late teens.</a:t>
            </a:r>
          </a:p>
        </p:txBody>
      </p:sp>
      <p:pic>
        <p:nvPicPr>
          <p:cNvPr id="149"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1 John 4:8…"/>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b="1">
                <a:solidFill>
                  <a:schemeClr val="accent3">
                    <a:hueOff val="1072396"/>
                    <a:satOff val="5650"/>
                    <a:lumOff val="-11199"/>
                  </a:schemeClr>
                </a:solidFill>
                <a:latin typeface="Helvetica"/>
                <a:ea typeface="Helvetica"/>
                <a:cs typeface="Helvetica"/>
                <a:sym typeface="Helvetica"/>
              </a:defRPr>
            </a:pPr>
            <a:r>
              <a:t>1 John 4:8</a:t>
            </a:r>
          </a:p>
          <a:p>
            <a:pPr marL="0" indent="0">
              <a:spcBef>
                <a:spcPts val="500"/>
              </a:spcBef>
              <a:buSzTx/>
              <a:buNone/>
              <a:defRPr sz="6400" i="1">
                <a:latin typeface="Helvetica"/>
                <a:ea typeface="Helvetica"/>
                <a:cs typeface="Helvetica"/>
                <a:sym typeface="Helvetica"/>
              </a:defRPr>
            </a:pPr>
            <a:r>
              <a:t>“He who does not love does not know God, for </a:t>
            </a:r>
            <a:r>
              <a:rPr b="1" u="sng">
                <a:solidFill>
                  <a:schemeClr val="accent5"/>
                </a:solidFill>
              </a:rPr>
              <a:t>God is love</a:t>
            </a:r>
            <a:r>
              <a:t>.”</a:t>
            </a:r>
          </a:p>
          <a:p>
            <a:pPr marL="0" indent="0">
              <a:spcBef>
                <a:spcPts val="500"/>
              </a:spcBef>
              <a:buSzTx/>
              <a:buNone/>
              <a:defRPr sz="6400" b="1">
                <a:solidFill>
                  <a:schemeClr val="accent3">
                    <a:hueOff val="1072396"/>
                    <a:satOff val="5650"/>
                    <a:lumOff val="-11199"/>
                  </a:schemeClr>
                </a:solidFill>
                <a:latin typeface="Helvetica"/>
                <a:ea typeface="Helvetica"/>
                <a:cs typeface="Helvetica"/>
                <a:sym typeface="Helvetica"/>
              </a:defRPr>
            </a:pPr>
            <a:r>
              <a:t>John 13:23</a:t>
            </a:r>
          </a:p>
          <a:p>
            <a:pPr marL="0" indent="0">
              <a:spcBef>
                <a:spcPts val="500"/>
              </a:spcBef>
              <a:buSzTx/>
              <a:buNone/>
              <a:defRPr sz="6400" i="1">
                <a:latin typeface="Helvetica"/>
                <a:ea typeface="Helvetica"/>
                <a:cs typeface="Helvetica"/>
                <a:sym typeface="Helvetica"/>
              </a:defRPr>
            </a:pPr>
            <a:r>
              <a:t>“Now there was leaning on Jesus’ bosom </a:t>
            </a:r>
            <a:r>
              <a:rPr b="1" u="sng">
                <a:solidFill>
                  <a:schemeClr val="accent5"/>
                </a:solidFill>
              </a:rPr>
              <a:t>one of His disciples, whom Jesus loved</a:t>
            </a:r>
            <a:r>
              <a:t>.”</a:t>
            </a:r>
          </a:p>
          <a:p>
            <a:pPr marL="0" indent="0">
              <a:spcBef>
                <a:spcPts val="500"/>
              </a:spcBef>
              <a:buSzTx/>
              <a:buNone/>
              <a:defRPr sz="6400" b="1">
                <a:solidFill>
                  <a:srgbClr val="011993"/>
                </a:solidFill>
                <a:latin typeface="Helvetica"/>
                <a:ea typeface="Helvetica"/>
                <a:cs typeface="Helvetica"/>
                <a:sym typeface="Helvetica"/>
              </a:defRPr>
            </a:pPr>
            <a:r>
              <a:t>Jesus loves ME!!!</a:t>
            </a:r>
          </a:p>
        </p:txBody>
      </p:sp>
      <p:pic>
        <p:nvPicPr>
          <p:cNvPr id="152"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John 19:26-27…"/>
          <p:cNvSpPr txBox="1">
            <a:spLocks noGrp="1"/>
          </p:cNvSpPr>
          <p:nvPr>
            <p:ph type="body" idx="1"/>
          </p:nvPr>
        </p:nvSpPr>
        <p:spPr>
          <a:xfrm>
            <a:off x="206645" y="173281"/>
            <a:ext cx="12591510" cy="9407038"/>
          </a:xfrm>
          <a:prstGeom prst="rect">
            <a:avLst/>
          </a:prstGeom>
        </p:spPr>
        <p:txBody>
          <a:bodyPr anchor="t"/>
          <a:lstStyle/>
          <a:p>
            <a:pPr marL="0" indent="0">
              <a:spcBef>
                <a:spcPts val="500"/>
              </a:spcBef>
              <a:buSzTx/>
              <a:buNone/>
              <a:defRPr sz="6400" b="1">
                <a:solidFill>
                  <a:schemeClr val="accent3">
                    <a:hueOff val="1072396"/>
                    <a:satOff val="5650"/>
                    <a:lumOff val="-11199"/>
                  </a:schemeClr>
                </a:solidFill>
                <a:latin typeface="Helvetica"/>
                <a:ea typeface="Helvetica"/>
                <a:cs typeface="Helvetica"/>
                <a:sym typeface="Helvetica"/>
              </a:defRPr>
            </a:pPr>
            <a:r>
              <a:t>John 19:26-27</a:t>
            </a:r>
          </a:p>
          <a:p>
            <a:pPr marL="0" indent="0">
              <a:spcBef>
                <a:spcPts val="500"/>
              </a:spcBef>
              <a:buSzTx/>
              <a:buNone/>
              <a:defRPr sz="6400" i="1">
                <a:latin typeface="Helvetica"/>
                <a:ea typeface="Helvetica"/>
                <a:cs typeface="Helvetica"/>
                <a:sym typeface="Helvetica"/>
              </a:defRPr>
            </a:pPr>
            <a:r>
              <a:t>“When Jesus therefore saw His mother, and the </a:t>
            </a:r>
            <a:r>
              <a:rPr b="1" u="sng">
                <a:solidFill>
                  <a:schemeClr val="accent5"/>
                </a:solidFill>
              </a:rPr>
              <a:t>disciple whom He loved</a:t>
            </a:r>
            <a:r>
              <a:rPr b="1">
                <a:solidFill>
                  <a:schemeClr val="accent5"/>
                </a:solidFill>
              </a:rPr>
              <a:t> </a:t>
            </a:r>
            <a:r>
              <a:t>standing by, He said to His mother, ‘Woman, behold your son!’ Then He said to the disciple, ‘Behold your mother!’ And from that hour that disciple </a:t>
            </a:r>
          </a:p>
          <a:p>
            <a:pPr marL="0" indent="0">
              <a:spcBef>
                <a:spcPts val="500"/>
              </a:spcBef>
              <a:buSzTx/>
              <a:buNone/>
              <a:defRPr sz="6400" i="1">
                <a:latin typeface="Helvetica"/>
                <a:ea typeface="Helvetica"/>
                <a:cs typeface="Helvetica"/>
                <a:sym typeface="Helvetica"/>
              </a:defRPr>
            </a:pPr>
            <a:r>
              <a:t>took her to his own home.”</a:t>
            </a:r>
          </a:p>
        </p:txBody>
      </p:sp>
      <p:pic>
        <p:nvPicPr>
          <p:cNvPr id="155" name="ttEJ%2tRRXCvf7WoRQP3ng_thumb_eb2.jpg" descr="ttEJ%2tRRXCvf7WoRQP3ng_thumb_eb2.jpg"/>
          <p:cNvPicPr>
            <a:picLocks noChangeAspect="1"/>
          </p:cNvPicPr>
          <p:nvPr/>
        </p:nvPicPr>
        <p:blipFill>
          <a:blip r:embed="rId2">
            <a:extLst/>
          </a:blip>
          <a:stretch>
            <a:fillRect/>
          </a:stretch>
        </p:blipFill>
        <p:spPr>
          <a:xfrm>
            <a:off x="10019806" y="7148459"/>
            <a:ext cx="2903440" cy="244127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rtullian in his writing “The Prescription of Heretics” spoke of John being publicly boiled in oil by…"/>
          <p:cNvSpPr txBox="1">
            <a:spLocks noGrp="1"/>
          </p:cNvSpPr>
          <p:nvPr>
            <p:ph type="body" idx="1"/>
          </p:nvPr>
        </p:nvSpPr>
        <p:spPr>
          <a:xfrm>
            <a:off x="206645" y="173281"/>
            <a:ext cx="12591510" cy="9407038"/>
          </a:xfrm>
          <a:prstGeom prst="rect">
            <a:avLst/>
          </a:prstGeom>
        </p:spPr>
        <p:txBody>
          <a:bodyPr anchor="t"/>
          <a:lstStyle/>
          <a:p>
            <a:pPr marL="0" indent="0" defTabSz="543305">
              <a:spcBef>
                <a:spcPts val="400"/>
              </a:spcBef>
              <a:buSzTx/>
              <a:buNone/>
              <a:defRPr sz="5952">
                <a:latin typeface="Helvetica"/>
                <a:ea typeface="Helvetica"/>
                <a:cs typeface="Helvetica"/>
                <a:sym typeface="Helvetica"/>
              </a:defRPr>
            </a:pPr>
            <a:r>
              <a:rPr b="1">
                <a:solidFill>
                  <a:schemeClr val="accent1">
                    <a:hueOff val="300931"/>
                    <a:lumOff val="-21745"/>
                  </a:schemeClr>
                </a:solidFill>
              </a:rPr>
              <a:t>Tertullian</a:t>
            </a:r>
            <a:r>
              <a:t> in his writing “</a:t>
            </a:r>
            <a:r>
              <a:rPr>
                <a:solidFill>
                  <a:schemeClr val="accent3"/>
                </a:solidFill>
              </a:rPr>
              <a:t>The Prescription of Heretics</a:t>
            </a:r>
            <a:r>
              <a:t>” spoke of John being publicly boiled in oil by  </a:t>
            </a:r>
          </a:p>
          <a:p>
            <a:pPr marL="0" indent="0" defTabSz="543305">
              <a:spcBef>
                <a:spcPts val="400"/>
              </a:spcBef>
              <a:buSzTx/>
              <a:buNone/>
              <a:defRPr sz="5952">
                <a:latin typeface="Helvetica"/>
                <a:ea typeface="Helvetica"/>
                <a:cs typeface="Helvetica"/>
                <a:sym typeface="Helvetica"/>
              </a:defRPr>
            </a:pPr>
            <a:r>
              <a:t>Emperor Domitian at Rome and suffering nothing from it. It is said that all in the audience of Colosseum were converted to Christianity </a:t>
            </a:r>
          </a:p>
          <a:p>
            <a:pPr marL="0" indent="0" defTabSz="543305">
              <a:spcBef>
                <a:spcPts val="400"/>
              </a:spcBef>
              <a:buSzTx/>
              <a:buNone/>
              <a:defRPr sz="5952">
                <a:latin typeface="Helvetica"/>
                <a:ea typeface="Helvetica"/>
                <a:cs typeface="Helvetica"/>
                <a:sym typeface="Helvetica"/>
              </a:defRPr>
            </a:pPr>
            <a:r>
              <a:t>upon witnessing this </a:t>
            </a:r>
          </a:p>
          <a:p>
            <a:pPr marL="0" indent="0" defTabSz="543305">
              <a:spcBef>
                <a:spcPts val="400"/>
              </a:spcBef>
              <a:buSzTx/>
              <a:buNone/>
              <a:defRPr sz="5952">
                <a:latin typeface="Helvetica"/>
                <a:ea typeface="Helvetica"/>
                <a:cs typeface="Helvetica"/>
                <a:sym typeface="Helvetica"/>
              </a:defRPr>
            </a:pPr>
            <a:r>
              <a:t>miracle.</a:t>
            </a:r>
          </a:p>
        </p:txBody>
      </p:sp>
      <p:pic>
        <p:nvPicPr>
          <p:cNvPr id="158" name="ttEJ%2tRRXCvf7WoRQP3ng_thumb_eb2.jpg" descr="ttEJ%2tRRXCvf7WoRQP3ng_thumb_eb2.jpg"/>
          <p:cNvPicPr>
            <a:picLocks noChangeAspect="1"/>
          </p:cNvPicPr>
          <p:nvPr/>
        </p:nvPicPr>
        <p:blipFill>
          <a:blip r:embed="rId2">
            <a:extLst/>
          </a:blip>
          <a:stretch>
            <a:fillRect/>
          </a:stretch>
        </p:blipFill>
        <p:spPr>
          <a:xfrm>
            <a:off x="9371567" y="6611453"/>
            <a:ext cx="3424042" cy="2879003"/>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1 John 4:15 “Whoever confesses that Jesus is the Son of God, God abides in him, and he in God.”…"/>
          <p:cNvSpPr txBox="1">
            <a:spLocks noGrp="1"/>
          </p:cNvSpPr>
          <p:nvPr>
            <p:ph type="body" idx="1"/>
          </p:nvPr>
        </p:nvSpPr>
        <p:spPr>
          <a:xfrm>
            <a:off x="206645" y="173281"/>
            <a:ext cx="12591510" cy="9407038"/>
          </a:xfrm>
          <a:prstGeom prst="rect">
            <a:avLst/>
          </a:prstGeom>
        </p:spPr>
        <p:txBody>
          <a:bodyPr anchor="t"/>
          <a:lstStyle/>
          <a:p>
            <a:pPr marL="0" indent="0" defTabSz="578358">
              <a:spcBef>
                <a:spcPts val="400"/>
              </a:spcBef>
              <a:buSzTx/>
              <a:buNone/>
              <a:defRPr sz="6336" b="1">
                <a:solidFill>
                  <a:schemeClr val="accent3">
                    <a:hueOff val="1072396"/>
                    <a:satOff val="5650"/>
                    <a:lumOff val="-11199"/>
                  </a:schemeClr>
                </a:solidFill>
                <a:latin typeface="Helvetica"/>
                <a:ea typeface="Helvetica"/>
                <a:cs typeface="Helvetica"/>
                <a:sym typeface="Helvetica"/>
              </a:defRPr>
            </a:pPr>
            <a:r>
              <a:t>1 John 4:15 </a:t>
            </a:r>
            <a:r>
              <a:rPr b="0" i="1">
                <a:solidFill>
                  <a:srgbClr val="000000"/>
                </a:solidFill>
              </a:rPr>
              <a:t>“Whoever confesses that Jesus is the Son of God, God </a:t>
            </a:r>
            <a:r>
              <a:rPr i="1" u="sng">
                <a:solidFill>
                  <a:schemeClr val="accent5"/>
                </a:solidFill>
              </a:rPr>
              <a:t>abides in him, and he in God</a:t>
            </a:r>
            <a:r>
              <a:rPr b="0" i="1">
                <a:solidFill>
                  <a:srgbClr val="000000"/>
                </a:solidFill>
              </a:rPr>
              <a:t>.”</a:t>
            </a:r>
          </a:p>
          <a:p>
            <a:pPr marL="0" indent="0" defTabSz="578358">
              <a:spcBef>
                <a:spcPts val="400"/>
              </a:spcBef>
              <a:buSzTx/>
              <a:buNone/>
              <a:defRPr sz="2475" b="1">
                <a:solidFill>
                  <a:schemeClr val="accent3">
                    <a:hueOff val="1072396"/>
                    <a:satOff val="5650"/>
                    <a:lumOff val="-11199"/>
                  </a:schemeClr>
                </a:solidFill>
                <a:latin typeface="Helvetica"/>
                <a:ea typeface="Helvetica"/>
                <a:cs typeface="Helvetica"/>
                <a:sym typeface="Helvetica"/>
              </a:defRPr>
            </a:pPr>
            <a:endParaRPr b="0" i="1">
              <a:solidFill>
                <a:srgbClr val="000000"/>
              </a:solidFill>
            </a:endParaRPr>
          </a:p>
          <a:p>
            <a:pPr marL="0" indent="0" defTabSz="578358">
              <a:spcBef>
                <a:spcPts val="400"/>
              </a:spcBef>
              <a:buSzTx/>
              <a:buNone/>
              <a:defRPr sz="6336" b="1">
                <a:solidFill>
                  <a:schemeClr val="accent3">
                    <a:hueOff val="1072396"/>
                    <a:satOff val="5650"/>
                    <a:lumOff val="-11199"/>
                  </a:schemeClr>
                </a:solidFill>
                <a:latin typeface="Helvetica"/>
                <a:ea typeface="Helvetica"/>
                <a:cs typeface="Helvetica"/>
                <a:sym typeface="Helvetica"/>
              </a:defRPr>
            </a:pPr>
            <a:r>
              <a:t>Matthew 16:16-17  </a:t>
            </a:r>
            <a:r>
              <a:rPr b="0" i="1">
                <a:solidFill>
                  <a:srgbClr val="000000"/>
                </a:solidFill>
              </a:rPr>
              <a:t>“You are the Christ, the Son of the living God … flesh and blood has not </a:t>
            </a:r>
            <a:r>
              <a:rPr i="1" u="sng">
                <a:solidFill>
                  <a:schemeClr val="accent5"/>
                </a:solidFill>
              </a:rPr>
              <a:t>revealed</a:t>
            </a:r>
            <a:r>
              <a:rPr b="0" i="1">
                <a:solidFill>
                  <a:srgbClr val="000000"/>
                </a:solidFill>
              </a:rPr>
              <a:t> this to you, but My Father </a:t>
            </a:r>
          </a:p>
          <a:p>
            <a:pPr marL="0" indent="0" defTabSz="578358">
              <a:spcBef>
                <a:spcPts val="400"/>
              </a:spcBef>
              <a:buSzTx/>
              <a:buNone/>
              <a:defRPr sz="6336" b="1">
                <a:solidFill>
                  <a:schemeClr val="accent3">
                    <a:hueOff val="1072396"/>
                    <a:satOff val="5650"/>
                    <a:lumOff val="-11199"/>
                  </a:schemeClr>
                </a:solidFill>
                <a:latin typeface="Helvetica"/>
                <a:ea typeface="Helvetica"/>
                <a:cs typeface="Helvetica"/>
                <a:sym typeface="Helvetica"/>
              </a:defRPr>
            </a:pPr>
            <a:r>
              <a:rPr b="0" i="1">
                <a:solidFill>
                  <a:srgbClr val="000000"/>
                </a:solidFill>
              </a:rPr>
              <a:t>who is in heaven”</a:t>
            </a:r>
          </a:p>
        </p:txBody>
      </p:sp>
      <p:pic>
        <p:nvPicPr>
          <p:cNvPr id="161" name="ttEJ%2tRRXCvf7WoRQP3ng_thumb_eb2.jpg" descr="ttEJ%2tRRXCvf7WoRQP3ng_thumb_eb2.jpg"/>
          <p:cNvPicPr>
            <a:picLocks noChangeAspect="1"/>
          </p:cNvPicPr>
          <p:nvPr/>
        </p:nvPicPr>
        <p:blipFill>
          <a:blip r:embed="rId2">
            <a:extLst/>
          </a:blip>
          <a:stretch>
            <a:fillRect/>
          </a:stretch>
        </p:blipFill>
        <p:spPr>
          <a:xfrm>
            <a:off x="9458266" y="6683701"/>
            <a:ext cx="3424041" cy="2879004"/>
          </a:xfrm>
          <a:prstGeom prst="rect">
            <a:avLst/>
          </a:prstGeom>
          <a:ln w="127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872</Words>
  <Application>Microsoft Macintosh PowerPoint</Application>
  <PresentationFormat>Custom</PresentationFormat>
  <Paragraphs>98</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Helvetica</vt:lpstr>
      <vt:lpstr>Helvetica Light</vt:lpstr>
      <vt:lpstr>Helvetica Neue</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Susan Hurley</cp:lastModifiedBy>
  <cp:revision>1</cp:revision>
  <dcterms:modified xsi:type="dcterms:W3CDTF">2018-07-08T14:06:31Z</dcterms:modified>
</cp:coreProperties>
</file>