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17" name="Title Text"/>
          <p:cNvSpPr txBox="1"/>
          <p:nvPr>
            <p:ph type="title"/>
          </p:nvPr>
        </p:nvSpPr>
        <p:spPr>
          <a:xfrm>
            <a:off x="952500" y="444500"/>
            <a:ext cx="11099800" cy="2159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r>
              <a:t>Title Text</a:t>
            </a:r>
          </a:p>
        </p:txBody>
      </p:sp>
      <p:sp>
        <p:nvSpPr>
          <p:cNvPr id="118" name="Body Level One…"/>
          <p:cNvSpPr txBox="1"/>
          <p:nvPr>
            <p:ph type="body" idx="1"/>
          </p:nvPr>
        </p:nvSpPr>
        <p:spPr>
          <a:xfrm>
            <a:off x="952500" y="2603500"/>
            <a:ext cx="11099800" cy="6286500"/>
          </a:xfrm>
          <a:prstGeom prst="rect">
            <a:avLst/>
          </a:prstGeom>
        </p:spPr>
        <p:txBody>
          <a:bodyPr/>
          <a:lstStyle>
            <a:lvl1pPr>
              <a:buClrTx/>
              <a:buSzPct val="75000"/>
              <a:defRPr sz="3600">
                <a:solidFill>
                  <a:srgbClr val="000000"/>
                </a:solidFill>
                <a:latin typeface="Helvetica Light"/>
                <a:ea typeface="Helvetica Light"/>
                <a:cs typeface="Helvetica Light"/>
                <a:sym typeface="Helvetica Light"/>
              </a:defRPr>
            </a:lvl1pPr>
            <a:lvl2pPr>
              <a:buClrTx/>
              <a:buSzPct val="75000"/>
              <a:defRPr sz="3600">
                <a:solidFill>
                  <a:srgbClr val="000000"/>
                </a:solidFill>
                <a:latin typeface="Helvetica Light"/>
                <a:ea typeface="Helvetica Light"/>
                <a:cs typeface="Helvetica Light"/>
                <a:sym typeface="Helvetica Light"/>
              </a:defRPr>
            </a:lvl2pPr>
            <a:lvl3pPr>
              <a:buClrTx/>
              <a:buSzPct val="75000"/>
              <a:defRPr sz="3600">
                <a:solidFill>
                  <a:srgbClr val="000000"/>
                </a:solidFill>
                <a:latin typeface="Helvetica Light"/>
                <a:ea typeface="Helvetica Light"/>
                <a:cs typeface="Helvetica Light"/>
                <a:sym typeface="Helvetica Light"/>
              </a:defRPr>
            </a:lvl3pPr>
            <a:lvl4pPr>
              <a:buClrTx/>
              <a:buSzPct val="75000"/>
              <a:defRPr sz="3600">
                <a:solidFill>
                  <a:srgbClr val="000000"/>
                </a:solidFill>
                <a:latin typeface="Helvetica Light"/>
                <a:ea typeface="Helvetica Light"/>
                <a:cs typeface="Helvetica Light"/>
                <a:sym typeface="Helvetica Light"/>
              </a:defRPr>
            </a:lvl4pPr>
            <a:lvl5pPr>
              <a:buClrTx/>
              <a:buSzPct val="75000"/>
              <a:defRPr sz="36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51950"/>
            <a:ext cx="368504" cy="381000"/>
          </a:xfrm>
          <a:prstGeom prst="rect">
            <a:avLst/>
          </a:prstGeom>
        </p:spPr>
        <p:txBody>
          <a:bodyPr>
            <a:normAutofit fontScale="100000" lnSpcReduction="0"/>
          </a:bodyPr>
          <a:lstStyle>
            <a:lvl1pPr>
              <a:defRPr sz="18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1270000" y="1638300"/>
            <a:ext cx="10464800" cy="3302000"/>
          </a:xfrm>
          <a:prstGeom prst="rect">
            <a:avLst/>
          </a:prstGeom>
        </p:spPr>
        <p:txBody>
          <a:bodyPr anchor="b">
            <a:noAutofit/>
          </a:bodyPr>
          <a:lstStyle>
            <a:lvl1pPr>
              <a:defRPr sz="8400">
                <a:solidFill>
                  <a:srgbClr val="000000"/>
                </a:solidFill>
                <a:latin typeface="Gill Sans"/>
                <a:ea typeface="Gill Sans"/>
                <a:cs typeface="Gill Sans"/>
                <a:sym typeface="Gill Sans"/>
              </a:defRPr>
            </a:lvl1pPr>
          </a:lstStyle>
          <a:p>
            <a:pPr/>
            <a:r>
              <a:t>Title Text</a:t>
            </a:r>
          </a:p>
        </p:txBody>
      </p:sp>
      <p:sp>
        <p:nvSpPr>
          <p:cNvPr id="127" name="Body Level One…"/>
          <p:cNvSpPr txBox="1"/>
          <p:nvPr>
            <p:ph type="body" sz="quarter" idx="1"/>
          </p:nvPr>
        </p:nvSpPr>
        <p:spPr>
          <a:xfrm>
            <a:off x="1270000" y="5029200"/>
            <a:ext cx="10464800" cy="1130300"/>
          </a:xfrm>
          <a:prstGeom prst="rect">
            <a:avLst/>
          </a:prstGeom>
        </p:spPr>
        <p:txBody>
          <a:bodyPr anchor="t">
            <a:noAutofit/>
          </a:bodyPr>
          <a:lstStyle>
            <a:lvl1pPr marL="0" indent="0" algn="ctr">
              <a:spcBef>
                <a:spcPts val="0"/>
              </a:spcBef>
              <a:buClrTx/>
              <a:buSzTx/>
              <a:buNone/>
              <a:defRPr sz="3600">
                <a:solidFill>
                  <a:srgbClr val="000000"/>
                </a:solidFill>
                <a:latin typeface="Gill Sans"/>
                <a:ea typeface="Gill Sans"/>
                <a:cs typeface="Gill Sans"/>
                <a:sym typeface="Gill Sans"/>
              </a:defRPr>
            </a:lvl1pPr>
            <a:lvl2pPr marL="0" indent="0" algn="ctr">
              <a:spcBef>
                <a:spcPts val="0"/>
              </a:spcBef>
              <a:buClrTx/>
              <a:buSzTx/>
              <a:buNone/>
              <a:defRPr sz="3600">
                <a:solidFill>
                  <a:srgbClr val="000000"/>
                </a:solidFill>
                <a:latin typeface="Gill Sans"/>
                <a:ea typeface="Gill Sans"/>
                <a:cs typeface="Gill Sans"/>
                <a:sym typeface="Gill Sans"/>
              </a:defRPr>
            </a:lvl2pPr>
            <a:lvl3pPr marL="0" indent="0" algn="ctr">
              <a:spcBef>
                <a:spcPts val="0"/>
              </a:spcBef>
              <a:buClrTx/>
              <a:buSzTx/>
              <a:buNone/>
              <a:defRPr sz="3600">
                <a:solidFill>
                  <a:srgbClr val="000000"/>
                </a:solidFill>
                <a:latin typeface="Gill Sans"/>
                <a:ea typeface="Gill Sans"/>
                <a:cs typeface="Gill Sans"/>
                <a:sym typeface="Gill Sans"/>
              </a:defRPr>
            </a:lvl3pPr>
            <a:lvl4pPr marL="0" indent="0" algn="ctr">
              <a:spcBef>
                <a:spcPts val="0"/>
              </a:spcBef>
              <a:buClrTx/>
              <a:buSzTx/>
              <a:buNone/>
              <a:defRPr sz="3600">
                <a:solidFill>
                  <a:srgbClr val="000000"/>
                </a:solidFill>
                <a:latin typeface="Gill Sans"/>
                <a:ea typeface="Gill Sans"/>
                <a:cs typeface="Gill Sans"/>
                <a:sym typeface="Gill Sans"/>
              </a:defRPr>
            </a:lvl4pPr>
            <a:lvl5pPr marL="0" indent="0" algn="ctr">
              <a:spcBef>
                <a:spcPts val="0"/>
              </a:spcBef>
              <a:buClrTx/>
              <a:buSzTx/>
              <a:buNone/>
              <a:defRPr sz="36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24600" y="9258300"/>
            <a:ext cx="342900" cy="368300"/>
          </a:xfrm>
          <a:prstGeom prst="rect">
            <a:avLst/>
          </a:prstGeom>
        </p:spPr>
        <p:txBody>
          <a:bodyPr/>
          <a:lstStyle>
            <a:lvl1pPr>
              <a:defRPr sz="1800">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19250" y="673100"/>
            <a:ext cx="9758016"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8919"/>
            <a:ext cx="5334001" cy="82169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Text"/>
          <p:cNvSpPr txBox="1"/>
          <p:nvPr/>
        </p:nvSpPr>
        <p:spPr>
          <a:xfrm>
            <a:off x="7809733" y="1090270"/>
            <a:ext cx="5206782" cy="782706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p>
          <a:p>
            <a:pPr/>
          </a:p>
          <a:p>
            <a:pPr/>
          </a:p>
          <a:p>
            <a:pPr/>
          </a:p>
          <a:p>
            <a:pPr/>
          </a:p>
          <a:p>
            <a:pPr/>
          </a:p>
          <a:p>
            <a:pPr/>
          </a:p>
          <a:p>
            <a:pPr/>
          </a:p>
          <a:p>
            <a:pPr/>
          </a:p>
          <a:p>
            <a:pPr/>
          </a:p>
          <a:p>
            <a:pPr/>
          </a:p>
          <a:p>
            <a:pPr/>
          </a:p>
          <a:p>
            <a:pPr/>
          </a:p>
          <a:p>
            <a:pPr/>
          </a:p>
          <a:p>
            <a:pPr/>
          </a:p>
          <a:p>
            <a:pPr/>
          </a:p>
          <a:p>
            <a:pPr/>
          </a:p>
          <a:p>
            <a:pPr/>
          </a:p>
          <a:p>
            <a:pPr/>
          </a:p>
          <a:p>
            <a:pPr/>
          </a:p>
        </p:txBody>
      </p:sp>
      <p:pic>
        <p:nvPicPr>
          <p:cNvPr id="138" name="Image" descr="Image"/>
          <p:cNvPicPr>
            <a:picLocks noChangeAspect="1"/>
          </p:cNvPicPr>
          <p:nvPr/>
        </p:nvPicPr>
        <p:blipFill>
          <a:blip r:embed="rId2">
            <a:extLst/>
          </a:blip>
          <a:stretch>
            <a:fillRect/>
          </a:stretch>
        </p:blipFill>
        <p:spPr>
          <a:xfrm>
            <a:off x="-406105" y="-45199"/>
            <a:ext cx="13535495" cy="984399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For beauty and clarity to be revealed you need context.…"/>
          <p:cNvSpPr txBox="1"/>
          <p:nvPr>
            <p:ph type="title"/>
          </p:nvPr>
        </p:nvSpPr>
        <p:spPr>
          <a:xfrm>
            <a:off x="305129" y="183325"/>
            <a:ext cx="12603130" cy="9386950"/>
          </a:xfrm>
          <a:prstGeom prst="rect">
            <a:avLst/>
          </a:prstGeom>
        </p:spPr>
        <p:txBody>
          <a:bodyPr anchor="t"/>
          <a:lstStyle/>
          <a:p>
            <a:pPr algn="l">
              <a:defRPr sz="6400">
                <a:solidFill>
                  <a:srgbClr val="011993"/>
                </a:solidFill>
                <a:latin typeface="Helvetica"/>
                <a:ea typeface="Helvetica"/>
                <a:cs typeface="Helvetica"/>
                <a:sym typeface="Helvetica"/>
              </a:defRPr>
            </a:pPr>
            <a:r>
              <a:t>For beauty and clarity to be revealed you need context.</a:t>
            </a:r>
          </a:p>
          <a:p>
            <a:pPr algn="l">
              <a:defRPr sz="3400">
                <a:latin typeface="Helvetica"/>
                <a:ea typeface="Helvetica"/>
                <a:cs typeface="Helvetica"/>
                <a:sym typeface="Helvetica"/>
              </a:defRPr>
            </a:pPr>
          </a:p>
          <a:p>
            <a:pPr algn="l">
              <a:defRPr sz="6400">
                <a:latin typeface="Helvetica"/>
                <a:ea typeface="Helvetica"/>
                <a:cs typeface="Helvetica"/>
                <a:sym typeface="Helvetica"/>
              </a:defRPr>
            </a:pPr>
            <a:r>
              <a:rPr b="1">
                <a:solidFill>
                  <a:srgbClr val="C82506"/>
                </a:solidFill>
              </a:rPr>
              <a:t>Example</a:t>
            </a:r>
            <a:r>
              <a:t>: Diamond in setting.</a:t>
            </a:r>
          </a:p>
          <a:p>
            <a:pPr algn="l">
              <a:defRPr sz="4000">
                <a:latin typeface="Helvetica"/>
                <a:ea typeface="Helvetica"/>
                <a:cs typeface="Helvetica"/>
                <a:sym typeface="Helvetica"/>
              </a:defRPr>
            </a:pPr>
          </a:p>
          <a:p>
            <a:pPr algn="l">
              <a:defRPr sz="6400">
                <a:solidFill>
                  <a:srgbClr val="5F327C"/>
                </a:solidFill>
                <a:latin typeface="Helvetica"/>
                <a:ea typeface="Helvetica"/>
                <a:cs typeface="Helvetica"/>
                <a:sym typeface="Helvetica"/>
              </a:defRPr>
            </a:pPr>
            <a:r>
              <a:t>The </a:t>
            </a:r>
            <a:r>
              <a:rPr b="1"/>
              <a:t>Family of God</a:t>
            </a:r>
            <a:r>
              <a:t> is the context where the Nature and Kingdom of God are best displayed.</a:t>
            </a:r>
          </a:p>
        </p:txBody>
      </p:sp>
      <p:pic>
        <p:nvPicPr>
          <p:cNvPr id="160" name="family.jpg" descr="family.jpg"/>
          <p:cNvPicPr>
            <a:picLocks noChangeAspect="1"/>
          </p:cNvPicPr>
          <p:nvPr/>
        </p:nvPicPr>
        <p:blipFill>
          <a:blip r:embed="rId2">
            <a:extLst/>
          </a:blip>
          <a:stretch>
            <a:fillRect/>
          </a:stretch>
        </p:blipFill>
        <p:spPr>
          <a:xfrm>
            <a:off x="10206060" y="7555488"/>
            <a:ext cx="2583659" cy="193774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Matthew 6:9…"/>
          <p:cNvSpPr txBox="1"/>
          <p:nvPr>
            <p:ph type="title"/>
          </p:nvPr>
        </p:nvSpPr>
        <p:spPr>
          <a:xfrm>
            <a:off x="200835" y="183325"/>
            <a:ext cx="12603130" cy="9386950"/>
          </a:xfrm>
          <a:prstGeom prst="rect">
            <a:avLst/>
          </a:prstGeom>
        </p:spPr>
        <p:txBody>
          <a:bodyPr anchor="t"/>
          <a:lstStyle/>
          <a:p>
            <a:pPr algn="l">
              <a:defRPr b="1" sz="6400">
                <a:solidFill>
                  <a:srgbClr val="0B5D18"/>
                </a:solidFill>
                <a:latin typeface="Helvetica"/>
                <a:ea typeface="Helvetica"/>
                <a:cs typeface="Helvetica"/>
                <a:sym typeface="Helvetica"/>
              </a:defRPr>
            </a:pPr>
            <a:r>
              <a:t>Matthew 6:9</a:t>
            </a:r>
          </a:p>
          <a:p>
            <a:pPr algn="l">
              <a:defRPr i="1" sz="6400">
                <a:latin typeface="Helvetica"/>
                <a:ea typeface="Helvetica"/>
                <a:cs typeface="Helvetica"/>
                <a:sym typeface="Helvetica"/>
              </a:defRPr>
            </a:pPr>
            <a:r>
              <a:t>“</a:t>
            </a:r>
            <a:r>
              <a:rPr b="1" u="sng">
                <a:solidFill>
                  <a:srgbClr val="5F327C"/>
                </a:solidFill>
              </a:rPr>
              <a:t>Our</a:t>
            </a:r>
            <a:r>
              <a:t> </a:t>
            </a:r>
            <a:r>
              <a:rPr b="1">
                <a:solidFill>
                  <a:srgbClr val="C82506"/>
                </a:solidFill>
              </a:rPr>
              <a:t>Father</a:t>
            </a:r>
            <a:r>
              <a:t> in heaven, Hallowed be Your name.”</a:t>
            </a:r>
          </a:p>
          <a:p>
            <a:pPr algn="l">
              <a:defRPr b="1" sz="6400">
                <a:solidFill>
                  <a:srgbClr val="0B5D18"/>
                </a:solidFill>
                <a:latin typeface="Helvetica"/>
                <a:ea typeface="Helvetica"/>
                <a:cs typeface="Helvetica"/>
                <a:sym typeface="Helvetica"/>
              </a:defRPr>
            </a:pPr>
            <a:r>
              <a:t>Ephesians 3:14</a:t>
            </a:r>
          </a:p>
          <a:p>
            <a:pPr algn="l">
              <a:defRPr i="1" sz="6400">
                <a:latin typeface="Helvetica"/>
                <a:ea typeface="Helvetica"/>
                <a:cs typeface="Helvetica"/>
                <a:sym typeface="Helvetica"/>
              </a:defRPr>
            </a:pPr>
            <a:r>
              <a:t>“For this reason I bow my knees to the </a:t>
            </a:r>
            <a:r>
              <a:rPr b="1">
                <a:solidFill>
                  <a:srgbClr val="C82506"/>
                </a:solidFill>
              </a:rPr>
              <a:t>Father</a:t>
            </a:r>
            <a:r>
              <a:t> of our Lord Jesus Christ, from whom </a:t>
            </a:r>
            <a:r>
              <a:rPr b="1">
                <a:solidFill>
                  <a:srgbClr val="C82506"/>
                </a:solidFill>
              </a:rPr>
              <a:t>the whole family</a:t>
            </a:r>
            <a:r>
              <a:t> in heaven and earth </a:t>
            </a:r>
          </a:p>
          <a:p>
            <a:pPr algn="l">
              <a:defRPr i="1" sz="6400">
                <a:latin typeface="Helvetica"/>
                <a:ea typeface="Helvetica"/>
                <a:cs typeface="Helvetica"/>
                <a:sym typeface="Helvetica"/>
              </a:defRPr>
            </a:pPr>
            <a:r>
              <a:t>is named,…”</a:t>
            </a:r>
          </a:p>
        </p:txBody>
      </p:sp>
      <p:pic>
        <p:nvPicPr>
          <p:cNvPr id="163" name="family.jpg" descr="family.jpg"/>
          <p:cNvPicPr>
            <a:picLocks noChangeAspect="1"/>
          </p:cNvPicPr>
          <p:nvPr/>
        </p:nvPicPr>
        <p:blipFill>
          <a:blip r:embed="rId2">
            <a:extLst/>
          </a:blip>
          <a:stretch>
            <a:fillRect/>
          </a:stretch>
        </p:blipFill>
        <p:spPr>
          <a:xfrm>
            <a:off x="10206060" y="7555488"/>
            <a:ext cx="2583659" cy="193774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Communion is strength; solitude is weakness. Alone, the fine old beech yields to the blast and lies prone on the meadow. In the forest, supporting each other, the trees laugh at the hurricane. The sheep of Jesus flock together. The social element is the genius of Christianity.”…"/>
          <p:cNvSpPr txBox="1"/>
          <p:nvPr>
            <p:ph type="body" idx="1"/>
          </p:nvPr>
        </p:nvSpPr>
        <p:spPr>
          <a:xfrm>
            <a:off x="154438" y="129523"/>
            <a:ext cx="12593650" cy="9539543"/>
          </a:xfrm>
          <a:prstGeom prst="rect">
            <a:avLst/>
          </a:prstGeom>
        </p:spPr>
        <p:txBody>
          <a:bodyPr anchor="t"/>
          <a:lstStyle/>
          <a:p>
            <a:pPr marL="0" indent="0">
              <a:lnSpc>
                <a:spcPct val="90000"/>
              </a:lnSpc>
              <a:spcBef>
                <a:spcPts val="500"/>
              </a:spcBef>
              <a:buSzTx/>
              <a:buNone/>
              <a:defRPr sz="6400">
                <a:latin typeface="Helvetica"/>
                <a:ea typeface="Helvetica"/>
                <a:cs typeface="Helvetica"/>
                <a:sym typeface="Helvetica"/>
              </a:defRPr>
            </a:pPr>
            <a:r>
              <a:t>“Communion is strength; solitude is weakness. Alone, the fine old beech yields to the blast and lies prone on the meadow. In the forest, supporting each other, the trees laugh at the hurricane. The sheep of Jesus flock together. The social element is the genius of Christianity.” </a:t>
            </a:r>
          </a:p>
          <a:p>
            <a:pPr marL="0" indent="0">
              <a:lnSpc>
                <a:spcPct val="90000"/>
              </a:lnSpc>
              <a:spcBef>
                <a:spcPts val="500"/>
              </a:spcBef>
              <a:buSzTx/>
              <a:buNone/>
              <a:defRPr b="1" sz="6400">
                <a:solidFill>
                  <a:srgbClr val="011993"/>
                </a:solidFill>
                <a:latin typeface="Helvetica"/>
                <a:ea typeface="Helvetica"/>
                <a:cs typeface="Helvetica"/>
                <a:sym typeface="Helvetica"/>
              </a:defRPr>
            </a:pPr>
            <a:r>
              <a:t>            C.H. Spurgeon</a:t>
            </a:r>
          </a:p>
        </p:txBody>
      </p:sp>
      <p:pic>
        <p:nvPicPr>
          <p:cNvPr id="166"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Many people think that Christianity is a belief system, but it’s really a belong system.…"/>
          <p:cNvSpPr txBox="1"/>
          <p:nvPr>
            <p:ph type="body" idx="1"/>
          </p:nvPr>
        </p:nvSpPr>
        <p:spPr>
          <a:xfrm>
            <a:off x="256712" y="213386"/>
            <a:ext cx="12491376" cy="9455680"/>
          </a:xfrm>
          <a:prstGeom prst="rect">
            <a:avLst/>
          </a:prstGeom>
        </p:spPr>
        <p:txBody>
          <a:bodyPr anchor="t"/>
          <a:lstStyle/>
          <a:p>
            <a:pPr marL="0" indent="0">
              <a:spcBef>
                <a:spcPts val="200"/>
              </a:spcBef>
              <a:buSzTx/>
              <a:buNone/>
              <a:defRPr sz="6400">
                <a:solidFill>
                  <a:srgbClr val="011993"/>
                </a:solidFill>
                <a:latin typeface="Helvetica"/>
                <a:ea typeface="Helvetica"/>
                <a:cs typeface="Helvetica"/>
                <a:sym typeface="Helvetica"/>
              </a:defRPr>
            </a:pPr>
            <a:r>
              <a:t>Many people think that Christianity is a belief system, but it’s really a </a:t>
            </a:r>
            <a:r>
              <a:rPr b="1">
                <a:solidFill>
                  <a:schemeClr val="accent5">
                    <a:hueOff val="106375"/>
                    <a:satOff val="9554"/>
                    <a:lumOff val="-13516"/>
                  </a:schemeClr>
                </a:solidFill>
              </a:rPr>
              <a:t>belong</a:t>
            </a:r>
            <a:r>
              <a:t> system.</a:t>
            </a:r>
          </a:p>
          <a:p>
            <a:pPr marL="0" indent="0">
              <a:spcBef>
                <a:spcPts val="200"/>
              </a:spcBef>
              <a:buSzTx/>
              <a:buNone/>
              <a:defRPr b="1" sz="6400">
                <a:solidFill>
                  <a:schemeClr val="accent3">
                    <a:hueOff val="557972"/>
                    <a:lumOff val="-12549"/>
                  </a:schemeClr>
                </a:solidFill>
                <a:latin typeface="Helvetica"/>
                <a:ea typeface="Helvetica"/>
                <a:cs typeface="Helvetica"/>
                <a:sym typeface="Helvetica"/>
              </a:defRPr>
            </a:pPr>
            <a:r>
              <a:t>John 13:35 </a:t>
            </a:r>
          </a:p>
          <a:p>
            <a:pPr marL="0" indent="0">
              <a:spcBef>
                <a:spcPts val="200"/>
              </a:spcBef>
              <a:buSzTx/>
              <a:buNone/>
              <a:defRPr b="1" sz="6400">
                <a:solidFill>
                  <a:schemeClr val="accent3">
                    <a:hueOff val="557972"/>
                    <a:lumOff val="-12549"/>
                  </a:schemeClr>
                </a:solidFill>
                <a:latin typeface="Helvetica"/>
                <a:ea typeface="Helvetica"/>
                <a:cs typeface="Helvetica"/>
                <a:sym typeface="Helvetica"/>
              </a:defRPr>
            </a:pPr>
            <a:r>
              <a:rPr b="0" i="1">
                <a:solidFill>
                  <a:srgbClr val="000000"/>
                </a:solidFill>
              </a:rPr>
              <a:t>“By this all will know that you are My disciples, if you have </a:t>
            </a:r>
            <a:r>
              <a:rPr b="0" i="1" u="sng">
                <a:solidFill>
                  <a:srgbClr val="000000"/>
                </a:solidFill>
              </a:rPr>
              <a:t>love for one another</a:t>
            </a:r>
            <a:r>
              <a:rPr b="0" i="1">
                <a:solidFill>
                  <a:srgbClr val="000000"/>
                </a:solidFill>
              </a:rPr>
              <a:t>.”</a:t>
            </a:r>
            <a:endParaRPr b="0" i="1">
              <a:solidFill>
                <a:srgbClr val="000000"/>
              </a:solidFill>
            </a:endParaRPr>
          </a:p>
          <a:p>
            <a:pPr marL="0" indent="0">
              <a:spcBef>
                <a:spcPts val="200"/>
              </a:spcBef>
              <a:buSzTx/>
              <a:buNone/>
              <a:defRPr b="1" sz="6400">
                <a:solidFill>
                  <a:schemeClr val="accent3">
                    <a:hueOff val="557972"/>
                    <a:lumOff val="-12549"/>
                  </a:schemeClr>
                </a:solidFill>
                <a:latin typeface="Helvetica"/>
                <a:ea typeface="Helvetica"/>
                <a:cs typeface="Helvetica"/>
                <a:sym typeface="Helvetica"/>
              </a:defRPr>
            </a:pPr>
            <a:endParaRPr b="0" i="1">
              <a:solidFill>
                <a:srgbClr val="000000"/>
              </a:solidFill>
            </a:endParaRPr>
          </a:p>
        </p:txBody>
      </p:sp>
      <p:pic>
        <p:nvPicPr>
          <p:cNvPr id="169"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John 15:12…"/>
          <p:cNvSpPr txBox="1"/>
          <p:nvPr>
            <p:ph type="body" idx="1"/>
          </p:nvPr>
        </p:nvSpPr>
        <p:spPr>
          <a:xfrm>
            <a:off x="256712" y="213386"/>
            <a:ext cx="12491376" cy="9455680"/>
          </a:xfrm>
          <a:prstGeom prst="rect">
            <a:avLst/>
          </a:prstGeom>
        </p:spPr>
        <p:txBody>
          <a:bodyPr anchor="t"/>
          <a:lstStyle/>
          <a:p>
            <a:pPr marL="0" indent="0">
              <a:spcBef>
                <a:spcPts val="500"/>
              </a:spcBef>
              <a:buSzTx/>
              <a:buNone/>
              <a:defRPr b="1" sz="6400">
                <a:solidFill>
                  <a:schemeClr val="accent3">
                    <a:hueOff val="557972"/>
                    <a:lumOff val="-12549"/>
                  </a:schemeClr>
                </a:solidFill>
                <a:latin typeface="Helvetica"/>
                <a:ea typeface="Helvetica"/>
                <a:cs typeface="Helvetica"/>
                <a:sym typeface="Helvetica"/>
              </a:defRPr>
            </a:pPr>
            <a:r>
              <a:t>John 15:12</a:t>
            </a:r>
          </a:p>
          <a:p>
            <a:pPr marL="0" indent="0">
              <a:spcBef>
                <a:spcPts val="500"/>
              </a:spcBef>
              <a:buSzTx/>
              <a:buNone/>
              <a:defRPr i="1" sz="6400">
                <a:latin typeface="Helvetica"/>
                <a:ea typeface="Helvetica"/>
                <a:cs typeface="Helvetica"/>
                <a:sym typeface="Helvetica"/>
              </a:defRPr>
            </a:pPr>
            <a:r>
              <a:t>“This is My commandment, that you love one another </a:t>
            </a:r>
            <a:r>
              <a:rPr b="1" u="sng">
                <a:solidFill>
                  <a:schemeClr val="accent5">
                    <a:hueOff val="106375"/>
                    <a:satOff val="9554"/>
                    <a:lumOff val="-13516"/>
                  </a:schemeClr>
                </a:solidFill>
              </a:rPr>
              <a:t>as</a:t>
            </a:r>
            <a:r>
              <a:t> I have loved you.”</a:t>
            </a:r>
          </a:p>
          <a:p>
            <a:pPr marL="0" indent="0">
              <a:spcBef>
                <a:spcPts val="500"/>
              </a:spcBef>
              <a:buSzTx/>
              <a:buNone/>
              <a:defRPr sz="6400">
                <a:solidFill>
                  <a:srgbClr val="011993"/>
                </a:solidFill>
                <a:latin typeface="Helvetica"/>
                <a:ea typeface="Helvetica"/>
                <a:cs typeface="Helvetica"/>
                <a:sym typeface="Helvetica"/>
              </a:defRPr>
            </a:pPr>
            <a:r>
              <a:t>The New Covenant    </a:t>
            </a:r>
          </a:p>
          <a:p>
            <a:pPr marL="0" indent="0">
              <a:spcBef>
                <a:spcPts val="500"/>
              </a:spcBef>
              <a:buSzTx/>
              <a:buNone/>
              <a:defRPr b="1" sz="6400">
                <a:solidFill>
                  <a:schemeClr val="accent5">
                    <a:hueOff val="106375"/>
                    <a:satOff val="9554"/>
                    <a:lumOff val="-13516"/>
                  </a:schemeClr>
                </a:solidFill>
                <a:latin typeface="Helvetica"/>
                <a:ea typeface="Helvetica"/>
                <a:cs typeface="Helvetica"/>
                <a:sym typeface="Helvetica"/>
              </a:defRPr>
            </a:pPr>
            <a:r>
              <a:t>HAS</a:t>
            </a:r>
          </a:p>
          <a:p>
            <a:pPr marL="0" indent="0">
              <a:spcBef>
                <a:spcPts val="500"/>
              </a:spcBef>
              <a:buSzTx/>
              <a:buNone/>
              <a:defRPr sz="6400">
                <a:solidFill>
                  <a:srgbClr val="011993"/>
                </a:solidFill>
                <a:latin typeface="Helvetica"/>
                <a:ea typeface="Helvetica"/>
                <a:cs typeface="Helvetica"/>
                <a:sym typeface="Helvetica"/>
              </a:defRPr>
            </a:pPr>
            <a:r>
              <a:t>A New Commandment</a:t>
            </a:r>
          </a:p>
        </p:txBody>
      </p:sp>
      <p:pic>
        <p:nvPicPr>
          <p:cNvPr id="172"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Dr Dean Ornish…"/>
          <p:cNvSpPr txBox="1"/>
          <p:nvPr>
            <p:ph type="body" idx="1"/>
          </p:nvPr>
        </p:nvSpPr>
        <p:spPr>
          <a:xfrm>
            <a:off x="256712" y="213386"/>
            <a:ext cx="12491376" cy="9455680"/>
          </a:xfrm>
          <a:prstGeom prst="rect">
            <a:avLst/>
          </a:prstGeom>
        </p:spPr>
        <p:txBody>
          <a:bodyPr anchor="t"/>
          <a:lstStyle/>
          <a:p>
            <a:pPr marL="0" indent="0" defTabSz="549148">
              <a:spcBef>
                <a:spcPts val="400"/>
              </a:spcBef>
              <a:buSzTx/>
              <a:buNone/>
              <a:defRPr sz="6016">
                <a:latin typeface="Helvetica"/>
                <a:ea typeface="Helvetica"/>
                <a:cs typeface="Helvetica"/>
                <a:sym typeface="Helvetica"/>
              </a:defRPr>
            </a:pPr>
            <a:r>
              <a:t>Dr Dean Ornish </a:t>
            </a:r>
          </a:p>
          <a:p>
            <a:pPr marL="0" indent="0" defTabSz="549148">
              <a:spcBef>
                <a:spcPts val="400"/>
              </a:spcBef>
              <a:buSzTx/>
              <a:buNone/>
              <a:defRPr b="1" sz="6016">
                <a:solidFill>
                  <a:srgbClr val="011993"/>
                </a:solidFill>
                <a:latin typeface="Helvetica"/>
                <a:ea typeface="Helvetica"/>
                <a:cs typeface="Helvetica"/>
                <a:sym typeface="Helvetica"/>
              </a:defRPr>
            </a:pPr>
            <a:r>
              <a:t>Ornish Lifestyle Medicine</a:t>
            </a:r>
          </a:p>
          <a:p>
            <a:pPr marL="0" indent="0" defTabSz="549148">
              <a:spcBef>
                <a:spcPts val="400"/>
              </a:spcBef>
              <a:buSzTx/>
              <a:buNone/>
              <a:defRPr sz="6016">
                <a:latin typeface="Helvetica"/>
                <a:ea typeface="Helvetica"/>
                <a:cs typeface="Helvetica"/>
                <a:sym typeface="Helvetica"/>
              </a:defRPr>
            </a:pPr>
            <a:r>
              <a:t>“Love and intimacy — our ability to connect with ourselves and others, is at the root of what makes us sick and what makes us well, … People who feel lonely and isolated have a 300-500 percent greater risk of premature death due to </a:t>
            </a:r>
          </a:p>
          <a:p>
            <a:pPr marL="0" indent="0" defTabSz="549148">
              <a:spcBef>
                <a:spcPts val="400"/>
              </a:spcBef>
              <a:buSzTx/>
              <a:buNone/>
              <a:defRPr sz="6016">
                <a:latin typeface="Helvetica"/>
                <a:ea typeface="Helvetica"/>
                <a:cs typeface="Helvetica"/>
                <a:sym typeface="Helvetica"/>
              </a:defRPr>
            </a:pPr>
            <a:r>
              <a:t>physical illness.”</a:t>
            </a:r>
          </a:p>
        </p:txBody>
      </p:sp>
      <p:pic>
        <p:nvPicPr>
          <p:cNvPr id="175" name="Image" descr="Image"/>
          <p:cNvPicPr>
            <a:picLocks noChangeAspect="1"/>
          </p:cNvPicPr>
          <p:nvPr/>
        </p:nvPicPr>
        <p:blipFill>
          <a:blip r:embed="rId2">
            <a:extLst/>
          </a:blip>
          <a:stretch>
            <a:fillRect/>
          </a:stretch>
        </p:blipFill>
        <p:spPr>
          <a:xfrm>
            <a:off x="10176287" y="7653573"/>
            <a:ext cx="2683509" cy="195164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Niel Clark Warren…"/>
          <p:cNvSpPr txBox="1"/>
          <p:nvPr>
            <p:ph type="body" idx="1"/>
          </p:nvPr>
        </p:nvSpPr>
        <p:spPr>
          <a:xfrm>
            <a:off x="256712" y="213386"/>
            <a:ext cx="12491376" cy="9455680"/>
          </a:xfrm>
          <a:prstGeom prst="rect">
            <a:avLst/>
          </a:prstGeom>
        </p:spPr>
        <p:txBody>
          <a:bodyPr anchor="t"/>
          <a:lstStyle/>
          <a:p>
            <a:pPr marL="0" indent="0">
              <a:spcBef>
                <a:spcPts val="500"/>
              </a:spcBef>
              <a:buSzTx/>
              <a:buNone/>
              <a:defRPr b="1" sz="6400">
                <a:solidFill>
                  <a:srgbClr val="011993"/>
                </a:solidFill>
                <a:latin typeface="Helvetica"/>
                <a:ea typeface="Helvetica"/>
                <a:cs typeface="Helvetica"/>
                <a:sym typeface="Helvetica"/>
              </a:defRPr>
            </a:pPr>
            <a:r>
              <a:t>Niel Clark Warren </a:t>
            </a:r>
          </a:p>
          <a:p>
            <a:pPr marL="0" indent="0">
              <a:spcBef>
                <a:spcPts val="500"/>
              </a:spcBef>
              <a:buSzTx/>
              <a:buNone/>
              <a:defRPr sz="6400">
                <a:latin typeface="Helvetica"/>
                <a:ea typeface="Helvetica"/>
                <a:cs typeface="Helvetica"/>
                <a:sym typeface="Helvetica"/>
              </a:defRPr>
            </a:pPr>
            <a:r>
              <a:t>Founder of </a:t>
            </a:r>
            <a:r>
              <a:rPr b="1">
                <a:solidFill>
                  <a:schemeClr val="accent5">
                    <a:hueOff val="106375"/>
                    <a:satOff val="9554"/>
                    <a:lumOff val="-13516"/>
                  </a:schemeClr>
                </a:solidFill>
              </a:rPr>
              <a:t>“E Harmony”</a:t>
            </a:r>
            <a:r>
              <a:t>   </a:t>
            </a:r>
          </a:p>
          <a:p>
            <a:pPr marL="0" indent="0">
              <a:spcBef>
                <a:spcPts val="500"/>
              </a:spcBef>
              <a:buSzTx/>
              <a:buNone/>
              <a:defRPr sz="6400">
                <a:latin typeface="Helvetica"/>
                <a:ea typeface="Helvetica"/>
                <a:cs typeface="Helvetica"/>
                <a:sym typeface="Helvetica"/>
              </a:defRPr>
            </a:pPr>
            <a:r>
              <a:t>Asked if you could just give one word of advice what would it be? </a:t>
            </a:r>
            <a:r>
              <a:rPr b="1"/>
              <a:t>“Get yourself healthy before you get yourself married.”</a:t>
            </a:r>
          </a:p>
        </p:txBody>
      </p:sp>
      <p:pic>
        <p:nvPicPr>
          <p:cNvPr id="178"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If you try to build intimacy with another person before you have done the work of getting whole on your own, all your relationships become an attempt to complete yourself.”    Dr. Les Parrot…"/>
          <p:cNvSpPr txBox="1"/>
          <p:nvPr>
            <p:ph type="body" idx="1"/>
          </p:nvPr>
        </p:nvSpPr>
        <p:spPr>
          <a:xfrm>
            <a:off x="256712" y="213386"/>
            <a:ext cx="12491376" cy="9455680"/>
          </a:xfrm>
          <a:prstGeom prst="rect">
            <a:avLst/>
          </a:prstGeom>
        </p:spPr>
        <p:txBody>
          <a:bodyPr anchor="t"/>
          <a:lstStyle/>
          <a:p>
            <a:pPr marL="0" indent="0">
              <a:spcBef>
                <a:spcPts val="500"/>
              </a:spcBef>
              <a:buSzTx/>
              <a:buNone/>
              <a:defRPr sz="6400">
                <a:latin typeface="Helvetica"/>
                <a:ea typeface="Helvetica"/>
                <a:cs typeface="Helvetica"/>
                <a:sym typeface="Helvetica"/>
              </a:defRPr>
            </a:pPr>
            <a:r>
              <a:t>“If you try to build intimacy with another person before you have done the work of getting whole on your own, all your relationships become an attempt to complete yourself.”   </a:t>
            </a:r>
            <a:r>
              <a:rPr>
                <a:solidFill>
                  <a:srgbClr val="011993"/>
                </a:solidFill>
              </a:rPr>
              <a:t> </a:t>
            </a:r>
            <a:r>
              <a:rPr b="1">
                <a:solidFill>
                  <a:srgbClr val="011993"/>
                </a:solidFill>
              </a:rPr>
              <a:t>Dr. Les Parrot</a:t>
            </a:r>
            <a:endParaRPr b="1"/>
          </a:p>
          <a:p>
            <a:pPr marL="0" indent="0">
              <a:spcBef>
                <a:spcPts val="500"/>
              </a:spcBef>
              <a:buSzTx/>
              <a:buNone/>
              <a:defRPr sz="6400">
                <a:latin typeface="Helvetica"/>
                <a:ea typeface="Helvetica"/>
                <a:cs typeface="Helvetica"/>
                <a:sym typeface="Helvetica"/>
              </a:defRPr>
            </a:pPr>
            <a:r>
              <a:rPr b="1"/>
              <a:t>Worst Movie Quote!</a:t>
            </a:r>
            <a:endParaRPr b="1"/>
          </a:p>
          <a:p>
            <a:pPr marL="0" indent="0">
              <a:spcBef>
                <a:spcPts val="500"/>
              </a:spcBef>
              <a:buSzTx/>
              <a:buNone/>
              <a:defRPr sz="6400">
                <a:latin typeface="Helvetica"/>
                <a:ea typeface="Helvetica"/>
                <a:cs typeface="Helvetica"/>
                <a:sym typeface="Helvetica"/>
              </a:defRPr>
            </a:pPr>
            <a:r>
              <a:t>“You Complete me.”</a:t>
            </a:r>
            <a:endParaRPr b="1"/>
          </a:p>
          <a:p>
            <a:pPr marL="0" indent="0">
              <a:spcBef>
                <a:spcPts val="500"/>
              </a:spcBef>
              <a:buSzTx/>
              <a:buNone/>
              <a:defRPr sz="6400">
                <a:latin typeface="Helvetica"/>
                <a:ea typeface="Helvetica"/>
                <a:cs typeface="Helvetica"/>
                <a:sym typeface="Helvetica"/>
              </a:defRPr>
            </a:pPr>
            <a:r>
              <a:rPr b="1"/>
              <a:t>           </a:t>
            </a:r>
            <a:r>
              <a:rPr b="1">
                <a:solidFill>
                  <a:srgbClr val="011993"/>
                </a:solidFill>
              </a:rPr>
              <a:t>Jerry Maguire</a:t>
            </a:r>
          </a:p>
        </p:txBody>
      </p:sp>
      <p:pic>
        <p:nvPicPr>
          <p:cNvPr id="181"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Ephesians 3:14- 4:3 Message…"/>
          <p:cNvSpPr txBox="1"/>
          <p:nvPr>
            <p:ph type="body" idx="1"/>
          </p:nvPr>
        </p:nvSpPr>
        <p:spPr>
          <a:xfrm>
            <a:off x="256712" y="213386"/>
            <a:ext cx="12491376" cy="9455680"/>
          </a:xfrm>
          <a:prstGeom prst="rect">
            <a:avLst/>
          </a:prstGeom>
        </p:spPr>
        <p:txBody>
          <a:bodyPr anchor="t"/>
          <a:lstStyle/>
          <a:p>
            <a:pPr marL="0" indent="0" defTabSz="549148">
              <a:spcBef>
                <a:spcPts val="400"/>
              </a:spcBef>
              <a:buSzTx/>
              <a:buNone/>
              <a:defRPr sz="6016">
                <a:latin typeface="Helvetica"/>
                <a:ea typeface="Helvetica"/>
                <a:cs typeface="Helvetica"/>
                <a:sym typeface="Helvetica"/>
              </a:defRPr>
            </a:pPr>
            <a:r>
              <a:rPr b="1">
                <a:solidFill>
                  <a:schemeClr val="accent3">
                    <a:hueOff val="557972"/>
                    <a:lumOff val="-12549"/>
                  </a:schemeClr>
                </a:solidFill>
              </a:rPr>
              <a:t>Ephesians 3:14- 4:3</a:t>
            </a:r>
            <a:r>
              <a:t> Message</a:t>
            </a:r>
          </a:p>
          <a:p>
            <a:pPr marL="0" indent="0" defTabSz="549148">
              <a:spcBef>
                <a:spcPts val="400"/>
              </a:spcBef>
              <a:buSzTx/>
              <a:buNone/>
              <a:defRPr i="1" sz="6016">
                <a:latin typeface="Helvetica"/>
                <a:ea typeface="Helvetica"/>
                <a:cs typeface="Helvetica"/>
                <a:sym typeface="Helvetica"/>
              </a:defRPr>
            </a:pPr>
            <a:r>
              <a:t>“My response is to get down on my knees before the Father, this magnificent Father who parcels out all heaven and earth. I ask him to strengthen you by his Spirit—not a brute strength but a glorious inner strength—that Christ will </a:t>
            </a:r>
          </a:p>
          <a:p>
            <a:pPr marL="0" indent="0" defTabSz="549148">
              <a:spcBef>
                <a:spcPts val="400"/>
              </a:spcBef>
              <a:buSzTx/>
              <a:buNone/>
              <a:defRPr i="1" sz="6016">
                <a:latin typeface="Helvetica"/>
                <a:ea typeface="Helvetica"/>
                <a:cs typeface="Helvetica"/>
                <a:sym typeface="Helvetica"/>
              </a:defRPr>
            </a:pPr>
            <a:r>
              <a:t>live in you as you open </a:t>
            </a:r>
          </a:p>
          <a:p>
            <a:pPr marL="0" indent="0" defTabSz="549148">
              <a:spcBef>
                <a:spcPts val="400"/>
              </a:spcBef>
              <a:buSzTx/>
              <a:buNone/>
              <a:defRPr i="1" sz="6016">
                <a:latin typeface="Helvetica"/>
                <a:ea typeface="Helvetica"/>
                <a:cs typeface="Helvetica"/>
                <a:sym typeface="Helvetica"/>
              </a:defRPr>
            </a:pPr>
            <a:r>
              <a:t>the door and invite him in.”</a:t>
            </a:r>
          </a:p>
        </p:txBody>
      </p:sp>
      <p:pic>
        <p:nvPicPr>
          <p:cNvPr id="184"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And I ask him that with both feet planted firmly on love, you’ll be able to take in with all followers of Jesus the extravagant dimensions of Christ’s love.…"/>
          <p:cNvSpPr txBox="1"/>
          <p:nvPr>
            <p:ph type="body" idx="1"/>
          </p:nvPr>
        </p:nvSpPr>
        <p:spPr>
          <a:xfrm>
            <a:off x="256712" y="213386"/>
            <a:ext cx="12491376" cy="9455680"/>
          </a:xfrm>
          <a:prstGeom prst="rect">
            <a:avLst/>
          </a:prstGeom>
        </p:spPr>
        <p:txBody>
          <a:bodyPr anchor="t"/>
          <a:lstStyle/>
          <a:p>
            <a:pPr marL="0" indent="0" defTabSz="549148">
              <a:spcBef>
                <a:spcPts val="400"/>
              </a:spcBef>
              <a:buSzTx/>
              <a:buNone/>
              <a:defRPr i="1" sz="6016">
                <a:latin typeface="Helvetica"/>
                <a:ea typeface="Helvetica"/>
                <a:cs typeface="Helvetica"/>
                <a:sym typeface="Helvetica"/>
              </a:defRPr>
            </a:pPr>
            <a:r>
              <a:t>And I ask him that with both feet planted firmly on love, you’ll be able to take in with all followers of Jesus the extravagant dimensions of Christ’s love.</a:t>
            </a:r>
          </a:p>
          <a:p>
            <a:pPr marL="0" indent="0" defTabSz="549148">
              <a:spcBef>
                <a:spcPts val="400"/>
              </a:spcBef>
              <a:buSzTx/>
              <a:buNone/>
              <a:defRPr i="1" sz="6016">
                <a:latin typeface="Helvetica"/>
                <a:ea typeface="Helvetica"/>
                <a:cs typeface="Helvetica"/>
                <a:sym typeface="Helvetica"/>
              </a:defRPr>
            </a:pPr>
            <a:r>
              <a:t>Reach out and experience the breadth! Test its length! Plumb the depths! Rise to the heights!</a:t>
            </a:r>
          </a:p>
          <a:p>
            <a:pPr marL="0" indent="0" defTabSz="549148">
              <a:spcBef>
                <a:spcPts val="400"/>
              </a:spcBef>
              <a:buSzTx/>
              <a:buNone/>
              <a:defRPr i="1" sz="6016">
                <a:latin typeface="Helvetica"/>
                <a:ea typeface="Helvetica"/>
                <a:cs typeface="Helvetica"/>
                <a:sym typeface="Helvetica"/>
              </a:defRPr>
            </a:pPr>
            <a:r>
              <a:t> Live full lives, full in the </a:t>
            </a:r>
          </a:p>
          <a:p>
            <a:pPr marL="0" indent="0" defTabSz="549148">
              <a:spcBef>
                <a:spcPts val="400"/>
              </a:spcBef>
              <a:buSzTx/>
              <a:buNone/>
              <a:defRPr i="1" sz="6016">
                <a:latin typeface="Helvetica"/>
                <a:ea typeface="Helvetica"/>
                <a:cs typeface="Helvetica"/>
                <a:sym typeface="Helvetica"/>
              </a:defRPr>
            </a:pPr>
            <a:r>
              <a:t>fullness of God.</a:t>
            </a:r>
          </a:p>
        </p:txBody>
      </p:sp>
      <p:pic>
        <p:nvPicPr>
          <p:cNvPr id="187"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Eleanor Rigby — The Beatles…"/>
          <p:cNvSpPr txBox="1"/>
          <p:nvPr>
            <p:ph type="body" idx="1"/>
          </p:nvPr>
        </p:nvSpPr>
        <p:spPr>
          <a:xfrm>
            <a:off x="256712" y="213386"/>
            <a:ext cx="12491376" cy="9455680"/>
          </a:xfrm>
          <a:prstGeom prst="rect">
            <a:avLst/>
          </a:prstGeom>
        </p:spPr>
        <p:txBody>
          <a:bodyPr anchor="t"/>
          <a:lstStyle/>
          <a:p>
            <a:pPr marL="0" indent="0" defTabSz="531622">
              <a:spcBef>
                <a:spcPts val="400"/>
              </a:spcBef>
              <a:buSzTx/>
              <a:buNone/>
              <a:defRPr b="1" sz="5824">
                <a:solidFill>
                  <a:srgbClr val="011993"/>
                </a:solidFill>
                <a:latin typeface="Helvetica"/>
                <a:ea typeface="Helvetica"/>
                <a:cs typeface="Helvetica"/>
                <a:sym typeface="Helvetica"/>
              </a:defRPr>
            </a:pPr>
            <a:r>
              <a:t>Eleanor Rigby — The Beatles</a:t>
            </a:r>
          </a:p>
          <a:p>
            <a:pPr marL="0" indent="0" defTabSz="531622">
              <a:spcBef>
                <a:spcPts val="400"/>
              </a:spcBef>
              <a:buSzTx/>
              <a:buNone/>
              <a:defRPr sz="5824">
                <a:latin typeface="Helvetica"/>
                <a:ea typeface="Helvetica"/>
                <a:cs typeface="Helvetica"/>
                <a:sym typeface="Helvetica"/>
              </a:defRPr>
            </a:pPr>
            <a:r>
              <a:t>“Ah look at all the lonely people</a:t>
            </a:r>
          </a:p>
          <a:p>
            <a:pPr marL="0" indent="0" defTabSz="531622">
              <a:spcBef>
                <a:spcPts val="400"/>
              </a:spcBef>
              <a:buSzTx/>
              <a:buNone/>
              <a:defRPr sz="5824">
                <a:latin typeface="Helvetica"/>
                <a:ea typeface="Helvetica"/>
                <a:cs typeface="Helvetica"/>
                <a:sym typeface="Helvetica"/>
              </a:defRPr>
            </a:pPr>
            <a:r>
              <a:t>Ah look at all the lonely people</a:t>
            </a:r>
          </a:p>
          <a:p>
            <a:pPr marL="0" indent="0" defTabSz="531622">
              <a:spcBef>
                <a:spcPts val="400"/>
              </a:spcBef>
              <a:buSzTx/>
              <a:buNone/>
              <a:defRPr sz="5824">
                <a:latin typeface="Helvetica"/>
                <a:ea typeface="Helvetica"/>
                <a:cs typeface="Helvetica"/>
                <a:sym typeface="Helvetica"/>
              </a:defRPr>
            </a:pPr>
            <a:r>
              <a:t>Eleanor Rigby, picks up the rice</a:t>
            </a:r>
          </a:p>
          <a:p>
            <a:pPr marL="0" indent="0" defTabSz="531622">
              <a:spcBef>
                <a:spcPts val="400"/>
              </a:spcBef>
              <a:buSzTx/>
              <a:buNone/>
              <a:defRPr sz="5824">
                <a:latin typeface="Helvetica"/>
                <a:ea typeface="Helvetica"/>
                <a:cs typeface="Helvetica"/>
                <a:sym typeface="Helvetica"/>
              </a:defRPr>
            </a:pPr>
            <a:r>
              <a:t>In the church where a wedding has been Lives in a dream</a:t>
            </a:r>
          </a:p>
          <a:p>
            <a:pPr marL="0" indent="0" defTabSz="531622">
              <a:spcBef>
                <a:spcPts val="400"/>
              </a:spcBef>
              <a:buSzTx/>
              <a:buNone/>
              <a:defRPr sz="5824">
                <a:latin typeface="Helvetica"/>
                <a:ea typeface="Helvetica"/>
                <a:cs typeface="Helvetica"/>
                <a:sym typeface="Helvetica"/>
              </a:defRPr>
            </a:pPr>
            <a:r>
              <a:t>Waits at the window, wearing the face</a:t>
            </a:r>
          </a:p>
          <a:p>
            <a:pPr marL="0" indent="0" defTabSz="531622">
              <a:spcBef>
                <a:spcPts val="400"/>
              </a:spcBef>
              <a:buSzTx/>
              <a:buNone/>
              <a:defRPr sz="5824">
                <a:latin typeface="Helvetica"/>
                <a:ea typeface="Helvetica"/>
                <a:cs typeface="Helvetica"/>
                <a:sym typeface="Helvetica"/>
              </a:defRPr>
            </a:pPr>
            <a:r>
              <a:t>That she keeps in a jar by </a:t>
            </a:r>
          </a:p>
          <a:p>
            <a:pPr marL="0" indent="0" defTabSz="531622">
              <a:spcBef>
                <a:spcPts val="400"/>
              </a:spcBef>
              <a:buSzTx/>
              <a:buNone/>
              <a:defRPr sz="5824">
                <a:latin typeface="Helvetica"/>
                <a:ea typeface="Helvetica"/>
                <a:cs typeface="Helvetica"/>
                <a:sym typeface="Helvetica"/>
              </a:defRPr>
            </a:pPr>
            <a:r>
              <a:t>the door,    Who is it for?”</a:t>
            </a:r>
          </a:p>
        </p:txBody>
      </p:sp>
      <p:pic>
        <p:nvPicPr>
          <p:cNvPr id="141"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God can do anything, you know—far more than you could ever imagine or guess or request in your wildest dreams! He does it not by pushing us around but by working within us, his Spirit deeply and gently within us.…"/>
          <p:cNvSpPr txBox="1"/>
          <p:nvPr>
            <p:ph type="body" idx="1"/>
          </p:nvPr>
        </p:nvSpPr>
        <p:spPr>
          <a:xfrm>
            <a:off x="256712" y="213386"/>
            <a:ext cx="12491376" cy="9455680"/>
          </a:xfrm>
          <a:prstGeom prst="rect">
            <a:avLst/>
          </a:prstGeom>
        </p:spPr>
        <p:txBody>
          <a:bodyPr anchor="t"/>
          <a:lstStyle/>
          <a:p>
            <a:pPr marL="0" indent="0" defTabSz="537463">
              <a:spcBef>
                <a:spcPts val="400"/>
              </a:spcBef>
              <a:buSzTx/>
              <a:buNone/>
              <a:defRPr i="1" sz="5888">
                <a:latin typeface="Helvetica"/>
                <a:ea typeface="Helvetica"/>
                <a:cs typeface="Helvetica"/>
                <a:sym typeface="Helvetica"/>
              </a:defRPr>
            </a:pPr>
            <a:r>
              <a:t>God can do anything, you know—far more than you could ever imagine or guess or request in your wildest dreams! He does it not by pushing us around but by working within us, his Spirit deeply and gently within us.</a:t>
            </a:r>
          </a:p>
          <a:p>
            <a:pPr marL="0" indent="0" defTabSz="537463">
              <a:spcBef>
                <a:spcPts val="400"/>
              </a:spcBef>
              <a:buSzTx/>
              <a:buNone/>
              <a:defRPr i="1" sz="5888">
                <a:latin typeface="Helvetica"/>
                <a:ea typeface="Helvetica"/>
                <a:cs typeface="Helvetica"/>
                <a:sym typeface="Helvetica"/>
              </a:defRPr>
            </a:pPr>
            <a:r>
              <a:t>Glory to God in the church! Glory to God in the Messiah, in Jesus! Glory down all the generations! Glory through all millennia! Oh, yes!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In light of all this, here’s what I want you to do. While I’m locked up here, a prisoner for the Master, I want you to get out there and walk—better yet, run!—on the road God called you to travel. I don’t want any of you sitting around on your hands."/>
          <p:cNvSpPr txBox="1"/>
          <p:nvPr>
            <p:ph type="body" idx="1"/>
          </p:nvPr>
        </p:nvSpPr>
        <p:spPr>
          <a:xfrm>
            <a:off x="256712" y="213386"/>
            <a:ext cx="12491376" cy="9455680"/>
          </a:xfrm>
          <a:prstGeom prst="rect">
            <a:avLst/>
          </a:prstGeom>
        </p:spPr>
        <p:txBody>
          <a:bodyPr anchor="t"/>
          <a:lstStyle>
            <a:lvl1pPr marL="0" indent="0">
              <a:spcBef>
                <a:spcPts val="500"/>
              </a:spcBef>
              <a:buSzTx/>
              <a:buNone/>
              <a:defRPr i="1" sz="6400">
                <a:latin typeface="Helvetica"/>
                <a:ea typeface="Helvetica"/>
                <a:cs typeface="Helvetica"/>
                <a:sym typeface="Helvetica"/>
              </a:defRPr>
            </a:lvl1pPr>
          </a:lstStyle>
          <a:p>
            <a:pPr/>
            <a:r>
              <a:t>In light of all this, here’s what I want you to do. While I’m locked up here, a prisoner for the Master, I want you to get out there and walk—better yet, run!—on the road God called you to travel. I don’t want any of you sitting around on your hands.</a:t>
            </a:r>
          </a:p>
        </p:txBody>
      </p:sp>
      <p:pic>
        <p:nvPicPr>
          <p:cNvPr id="192"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I don’t want anyone strolling off, down some path that goes nowhere. And mark that you do this with humility and discipline—not in fits and starts, but steadily, pouring yourselves out for each other in acts of love, alert at noticing differences and…"/>
          <p:cNvSpPr txBox="1"/>
          <p:nvPr>
            <p:ph type="body" idx="1"/>
          </p:nvPr>
        </p:nvSpPr>
        <p:spPr>
          <a:xfrm>
            <a:off x="256712" y="213386"/>
            <a:ext cx="12491376" cy="9455680"/>
          </a:xfrm>
          <a:prstGeom prst="rect">
            <a:avLst/>
          </a:prstGeom>
        </p:spPr>
        <p:txBody>
          <a:bodyPr anchor="t"/>
          <a:lstStyle/>
          <a:p>
            <a:pPr marL="0" indent="0">
              <a:spcBef>
                <a:spcPts val="500"/>
              </a:spcBef>
              <a:buSzTx/>
              <a:buNone/>
              <a:defRPr i="1" sz="6400">
                <a:latin typeface="Helvetica"/>
                <a:ea typeface="Helvetica"/>
                <a:cs typeface="Helvetica"/>
                <a:sym typeface="Helvetica"/>
              </a:defRPr>
            </a:pPr>
            <a:r>
              <a:t>I don’t want anyone strolling off, down some path that goes nowhere. And mark that you do this with humility and discipline—not in fits and starts, but steadily, pouring yourselves out for each other in acts of love, alert at noticing differences and </a:t>
            </a:r>
          </a:p>
          <a:p>
            <a:pPr marL="0" indent="0">
              <a:spcBef>
                <a:spcPts val="500"/>
              </a:spcBef>
              <a:buSzTx/>
              <a:buNone/>
              <a:defRPr i="1" sz="6400">
                <a:latin typeface="Helvetica"/>
                <a:ea typeface="Helvetica"/>
                <a:cs typeface="Helvetica"/>
                <a:sym typeface="Helvetica"/>
              </a:defRPr>
            </a:pPr>
            <a:r>
              <a:t>quick at mending fences.</a:t>
            </a:r>
          </a:p>
        </p:txBody>
      </p:sp>
      <p:pic>
        <p:nvPicPr>
          <p:cNvPr id="195"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3 Essentials For Healthy Relating…"/>
          <p:cNvSpPr txBox="1"/>
          <p:nvPr>
            <p:ph type="body" idx="1"/>
          </p:nvPr>
        </p:nvSpPr>
        <p:spPr>
          <a:xfrm>
            <a:off x="256712" y="213386"/>
            <a:ext cx="12491376" cy="9455680"/>
          </a:xfrm>
          <a:prstGeom prst="rect">
            <a:avLst/>
          </a:prstGeom>
        </p:spPr>
        <p:txBody>
          <a:bodyPr anchor="t"/>
          <a:lstStyle/>
          <a:p>
            <a:pPr marL="0" indent="0">
              <a:spcBef>
                <a:spcPts val="500"/>
              </a:spcBef>
              <a:buSzTx/>
              <a:buNone/>
              <a:defRPr sz="6400">
                <a:latin typeface="Helvetica"/>
                <a:ea typeface="Helvetica"/>
                <a:cs typeface="Helvetica"/>
                <a:sym typeface="Helvetica"/>
              </a:defRPr>
            </a:pPr>
            <a:r>
              <a:t>3 Essentials For Healthy Relating</a:t>
            </a:r>
          </a:p>
          <a:p>
            <a:pPr marL="0" indent="0">
              <a:spcBef>
                <a:spcPts val="500"/>
              </a:spcBef>
              <a:buSzTx/>
              <a:buNone/>
              <a:defRPr b="1" sz="6400">
                <a:solidFill>
                  <a:srgbClr val="011993"/>
                </a:solidFill>
                <a:latin typeface="Helvetica"/>
                <a:ea typeface="Helvetica"/>
                <a:cs typeface="Helvetica"/>
                <a:sym typeface="Helvetica"/>
              </a:defRPr>
            </a:pPr>
            <a:r>
              <a:t>1. Embrace Your Value</a:t>
            </a:r>
          </a:p>
          <a:p>
            <a:pPr marL="0" indent="0">
              <a:spcBef>
                <a:spcPts val="500"/>
              </a:spcBef>
              <a:buSzTx/>
              <a:buNone/>
              <a:defRPr i="1" sz="6400">
                <a:latin typeface="Helvetica"/>
                <a:ea typeface="Helvetica"/>
                <a:cs typeface="Helvetica"/>
                <a:sym typeface="Helvetica"/>
              </a:defRPr>
            </a:pPr>
            <a:r>
              <a:t>“… extravagant dimensions of Christ’s love…” </a:t>
            </a:r>
          </a:p>
          <a:p>
            <a:pPr marL="0" indent="0">
              <a:spcBef>
                <a:spcPts val="500"/>
              </a:spcBef>
              <a:buSzTx/>
              <a:buNone/>
              <a:defRPr sz="6400">
                <a:latin typeface="Helvetica"/>
                <a:ea typeface="Helvetica"/>
                <a:cs typeface="Helvetica"/>
                <a:sym typeface="Helvetica"/>
              </a:defRPr>
            </a:pPr>
            <a:r>
              <a:rPr b="1">
                <a:solidFill>
                  <a:schemeClr val="accent3">
                    <a:hueOff val="557972"/>
                    <a:lumOff val="-12549"/>
                  </a:schemeClr>
                </a:solidFill>
              </a:rPr>
              <a:t>Matthew 6:26</a:t>
            </a:r>
            <a:r>
              <a:t> </a:t>
            </a:r>
            <a:r>
              <a:rPr i="1"/>
              <a:t>“Are you not of more </a:t>
            </a:r>
            <a:r>
              <a:rPr b="1" i="1" u="sng">
                <a:solidFill>
                  <a:schemeClr val="accent5">
                    <a:hueOff val="106375"/>
                    <a:satOff val="9554"/>
                    <a:lumOff val="-13516"/>
                  </a:schemeClr>
                </a:solidFill>
              </a:rPr>
              <a:t>value</a:t>
            </a:r>
            <a:r>
              <a:rPr i="1"/>
              <a:t> than they?”</a:t>
            </a:r>
            <a:endParaRPr i="1"/>
          </a:p>
          <a:p>
            <a:pPr marL="0" indent="0">
              <a:spcBef>
                <a:spcPts val="500"/>
              </a:spcBef>
              <a:buSzTx/>
              <a:buNone/>
              <a:defRPr sz="6400">
                <a:latin typeface="Helvetica"/>
                <a:ea typeface="Helvetica"/>
                <a:cs typeface="Helvetica"/>
                <a:sym typeface="Helvetica"/>
              </a:defRPr>
            </a:pPr>
            <a:r>
              <a:rPr b="1">
                <a:solidFill>
                  <a:schemeClr val="accent3">
                    <a:hueOff val="557972"/>
                    <a:lumOff val="-12549"/>
                  </a:schemeClr>
                </a:solidFill>
              </a:rPr>
              <a:t>Philippians 4:19 </a:t>
            </a:r>
            <a:r>
              <a:rPr i="1"/>
              <a:t>“And my God shall supply </a:t>
            </a:r>
            <a:r>
              <a:rPr b="1" i="1" u="sng">
                <a:solidFill>
                  <a:schemeClr val="accent5">
                    <a:hueOff val="106375"/>
                    <a:satOff val="9554"/>
                    <a:lumOff val="-13516"/>
                  </a:schemeClr>
                </a:solidFill>
              </a:rPr>
              <a:t>all</a:t>
            </a:r>
            <a:r>
              <a:rPr i="1"/>
              <a:t> your </a:t>
            </a:r>
            <a:endParaRPr i="1"/>
          </a:p>
          <a:p>
            <a:pPr marL="0" indent="0">
              <a:spcBef>
                <a:spcPts val="500"/>
              </a:spcBef>
              <a:buSzTx/>
              <a:buNone/>
              <a:defRPr sz="6400">
                <a:latin typeface="Helvetica"/>
                <a:ea typeface="Helvetica"/>
                <a:cs typeface="Helvetica"/>
                <a:sym typeface="Helvetica"/>
              </a:defRPr>
            </a:pPr>
            <a:r>
              <a:rPr i="1"/>
              <a:t>need…”</a:t>
            </a:r>
          </a:p>
        </p:txBody>
      </p:sp>
      <p:pic>
        <p:nvPicPr>
          <p:cNvPr id="198"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2. Be Yourself…"/>
          <p:cNvSpPr txBox="1"/>
          <p:nvPr>
            <p:ph type="body" idx="1"/>
          </p:nvPr>
        </p:nvSpPr>
        <p:spPr>
          <a:xfrm>
            <a:off x="256712" y="213386"/>
            <a:ext cx="12491376" cy="9455680"/>
          </a:xfrm>
          <a:prstGeom prst="rect">
            <a:avLst/>
          </a:prstGeom>
        </p:spPr>
        <p:txBody>
          <a:bodyPr anchor="t"/>
          <a:lstStyle/>
          <a:p>
            <a:pPr marL="0" indent="0">
              <a:spcBef>
                <a:spcPts val="500"/>
              </a:spcBef>
              <a:buSzTx/>
              <a:buNone/>
              <a:defRPr b="1" sz="6400">
                <a:solidFill>
                  <a:srgbClr val="011993"/>
                </a:solidFill>
                <a:latin typeface="Helvetica"/>
                <a:ea typeface="Helvetica"/>
                <a:cs typeface="Helvetica"/>
                <a:sym typeface="Helvetica"/>
              </a:defRPr>
            </a:pPr>
            <a:r>
              <a:t>2. Be Yourself</a:t>
            </a:r>
          </a:p>
          <a:p>
            <a:pPr marL="0" indent="0">
              <a:spcBef>
                <a:spcPts val="500"/>
              </a:spcBef>
              <a:buSzTx/>
              <a:buNone/>
              <a:defRPr i="1" sz="6400">
                <a:latin typeface="Helvetica"/>
                <a:ea typeface="Helvetica"/>
                <a:cs typeface="Helvetica"/>
                <a:sym typeface="Helvetica"/>
              </a:defRPr>
            </a:pPr>
            <a:r>
              <a:t>“…road God called </a:t>
            </a:r>
            <a:r>
              <a:rPr b="1" u="sng">
                <a:solidFill>
                  <a:schemeClr val="accent5">
                    <a:hueOff val="106375"/>
                    <a:satOff val="9554"/>
                    <a:lumOff val="-13516"/>
                  </a:schemeClr>
                </a:solidFill>
              </a:rPr>
              <a:t>you</a:t>
            </a:r>
            <a:r>
              <a:t> to travel…”</a:t>
            </a:r>
          </a:p>
          <a:p>
            <a:pPr marL="0" indent="0">
              <a:spcBef>
                <a:spcPts val="500"/>
              </a:spcBef>
              <a:buSzTx/>
              <a:buNone/>
              <a:defRPr sz="6400">
                <a:latin typeface="Helvetica"/>
                <a:ea typeface="Helvetica"/>
                <a:cs typeface="Helvetica"/>
                <a:sym typeface="Helvetica"/>
              </a:defRPr>
            </a:pPr>
            <a:r>
              <a:t>You are unique. There is no one like you. Don’t be a copy</a:t>
            </a:r>
          </a:p>
          <a:p>
            <a:pPr marL="0" indent="0">
              <a:spcBef>
                <a:spcPts val="500"/>
              </a:spcBef>
              <a:buSzTx/>
              <a:buNone/>
              <a:defRPr sz="6400">
                <a:latin typeface="Helvetica"/>
                <a:ea typeface="Helvetica"/>
                <a:cs typeface="Helvetica"/>
                <a:sym typeface="Helvetica"/>
              </a:defRPr>
            </a:pPr>
            <a:r>
              <a:rPr b="1">
                <a:solidFill>
                  <a:schemeClr val="accent3">
                    <a:hueOff val="557972"/>
                    <a:lumOff val="-12549"/>
                  </a:schemeClr>
                </a:solidFill>
              </a:rPr>
              <a:t>Psalm 139:14</a:t>
            </a:r>
            <a:r>
              <a:t> </a:t>
            </a:r>
            <a:r>
              <a:rPr i="1"/>
              <a:t>“I will praise you, for I am fearfully and wonderfully made;”</a:t>
            </a:r>
            <a:endParaRPr i="1"/>
          </a:p>
        </p:txBody>
      </p:sp>
      <p:pic>
        <p:nvPicPr>
          <p:cNvPr id="201"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Transformation is my favorite game and in my experience, anger and frustration are the result of you not being authentic somewhere in your life or with someone in your life. Being fake about anything creates a block inside of you. Life can’t work for you if you…"/>
          <p:cNvSpPr txBox="1"/>
          <p:nvPr>
            <p:ph type="body" idx="1"/>
          </p:nvPr>
        </p:nvSpPr>
        <p:spPr>
          <a:xfrm>
            <a:off x="256712" y="213386"/>
            <a:ext cx="12491376" cy="9455680"/>
          </a:xfrm>
          <a:prstGeom prst="rect">
            <a:avLst/>
          </a:prstGeom>
        </p:spPr>
        <p:txBody>
          <a:bodyPr anchor="t"/>
          <a:lstStyle/>
          <a:p>
            <a:pPr marL="0" indent="0" defTabSz="560831">
              <a:spcBef>
                <a:spcPts val="0"/>
              </a:spcBef>
              <a:buSzTx/>
              <a:buNone/>
              <a:defRPr sz="6144">
                <a:latin typeface="Helvetica"/>
                <a:ea typeface="Helvetica"/>
                <a:cs typeface="Helvetica"/>
                <a:sym typeface="Helvetica"/>
              </a:defRPr>
            </a:pPr>
            <a:r>
              <a:t>“Transformation is my favorite game and in my experience, anger and frustration are the result of you not being </a:t>
            </a:r>
            <a:r>
              <a:rPr b="1" u="sng">
                <a:solidFill>
                  <a:schemeClr val="accent5">
                    <a:hueOff val="106375"/>
                    <a:satOff val="9554"/>
                    <a:lumOff val="-13516"/>
                  </a:schemeClr>
                </a:solidFill>
              </a:rPr>
              <a:t>authentic</a:t>
            </a:r>
            <a:r>
              <a:t> somewhere in your life or with someone in your life. Being fake about anything creates a block inside of you. Life can’t work for you if you </a:t>
            </a:r>
          </a:p>
          <a:p>
            <a:pPr marL="0" indent="0" defTabSz="560831">
              <a:spcBef>
                <a:spcPts val="0"/>
              </a:spcBef>
              <a:buSzTx/>
              <a:buNone/>
              <a:defRPr sz="6144">
                <a:latin typeface="Helvetica"/>
                <a:ea typeface="Helvetica"/>
                <a:cs typeface="Helvetica"/>
                <a:sym typeface="Helvetica"/>
              </a:defRPr>
            </a:pPr>
            <a:r>
              <a:t>don’t </a:t>
            </a:r>
            <a:r>
              <a:rPr b="1" u="sng">
                <a:solidFill>
                  <a:schemeClr val="accent5">
                    <a:hueOff val="106375"/>
                    <a:satOff val="9554"/>
                    <a:lumOff val="-13516"/>
                  </a:schemeClr>
                </a:solidFill>
              </a:rPr>
              <a:t>show up as you</a:t>
            </a:r>
            <a:r>
              <a:t>.”     </a:t>
            </a:r>
          </a:p>
          <a:p>
            <a:pPr marL="0" indent="0" defTabSz="560831">
              <a:spcBef>
                <a:spcPts val="400"/>
              </a:spcBef>
              <a:buSzTx/>
              <a:buNone/>
              <a:defRPr b="1" sz="6144">
                <a:solidFill>
                  <a:srgbClr val="011993"/>
                </a:solidFill>
                <a:latin typeface="Helvetica"/>
                <a:ea typeface="Helvetica"/>
                <a:cs typeface="Helvetica"/>
                <a:sym typeface="Helvetica"/>
              </a:defRPr>
            </a:pPr>
            <a:r>
              <a:t>               Jason Mraz</a:t>
            </a:r>
          </a:p>
        </p:txBody>
      </p:sp>
      <p:pic>
        <p:nvPicPr>
          <p:cNvPr id="204"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3. Express Selfless Love…"/>
          <p:cNvSpPr txBox="1"/>
          <p:nvPr>
            <p:ph type="body" idx="1"/>
          </p:nvPr>
        </p:nvSpPr>
        <p:spPr>
          <a:xfrm>
            <a:off x="165721" y="149451"/>
            <a:ext cx="12582367" cy="9519615"/>
          </a:xfrm>
          <a:prstGeom prst="rect">
            <a:avLst/>
          </a:prstGeom>
        </p:spPr>
        <p:txBody>
          <a:bodyPr anchor="t"/>
          <a:lstStyle/>
          <a:p>
            <a:pPr marL="0" indent="0" defTabSz="537463">
              <a:spcBef>
                <a:spcPts val="400"/>
              </a:spcBef>
              <a:buSzTx/>
              <a:buNone/>
              <a:defRPr sz="5888">
                <a:latin typeface="Helvetica"/>
                <a:ea typeface="Helvetica"/>
                <a:cs typeface="Helvetica"/>
                <a:sym typeface="Helvetica"/>
              </a:defRPr>
            </a:pPr>
            <a:r>
              <a:rPr b="1">
                <a:solidFill>
                  <a:srgbClr val="011993"/>
                </a:solidFill>
              </a:rPr>
              <a:t>3. Express Selfless Love </a:t>
            </a:r>
            <a:r>
              <a:t> </a:t>
            </a:r>
          </a:p>
          <a:p>
            <a:pPr marL="0" indent="0" defTabSz="537463">
              <a:spcBef>
                <a:spcPts val="400"/>
              </a:spcBef>
              <a:buSzTx/>
              <a:buNone/>
              <a:defRPr i="1" sz="5888">
                <a:latin typeface="Helvetica"/>
                <a:ea typeface="Helvetica"/>
                <a:cs typeface="Helvetica"/>
                <a:sym typeface="Helvetica"/>
              </a:defRPr>
            </a:pPr>
            <a:r>
              <a:t>“…steadily, pouring yourselves out for </a:t>
            </a:r>
            <a:r>
              <a:rPr b="1" u="sng">
                <a:solidFill>
                  <a:schemeClr val="accent5">
                    <a:hueOff val="106375"/>
                    <a:satOff val="9554"/>
                    <a:lumOff val="-13516"/>
                  </a:schemeClr>
                </a:solidFill>
              </a:rPr>
              <a:t>each other in acts of love</a:t>
            </a:r>
            <a:r>
              <a:t>,…”</a:t>
            </a:r>
          </a:p>
          <a:p>
            <a:pPr marL="0" indent="0" defTabSz="537463">
              <a:spcBef>
                <a:spcPts val="400"/>
              </a:spcBef>
              <a:buSzTx/>
              <a:buNone/>
              <a:defRPr sz="5888">
                <a:latin typeface="Helvetica"/>
                <a:ea typeface="Helvetica"/>
                <a:cs typeface="Helvetica"/>
                <a:sym typeface="Helvetica"/>
              </a:defRPr>
            </a:pPr>
            <a:r>
              <a:t>You walk into a room and everyone else is of great value to you.</a:t>
            </a:r>
          </a:p>
          <a:p>
            <a:pPr marL="0" indent="0" defTabSz="537463">
              <a:spcBef>
                <a:spcPts val="400"/>
              </a:spcBef>
              <a:buSzTx/>
              <a:buNone/>
              <a:defRPr b="1" sz="5888">
                <a:solidFill>
                  <a:schemeClr val="accent3">
                    <a:hueOff val="557972"/>
                    <a:lumOff val="-12549"/>
                  </a:schemeClr>
                </a:solidFill>
                <a:latin typeface="Helvetica"/>
                <a:ea typeface="Helvetica"/>
                <a:cs typeface="Helvetica"/>
                <a:sym typeface="Helvetica"/>
              </a:defRPr>
            </a:pPr>
            <a:r>
              <a:t>Philippians 2:3</a:t>
            </a:r>
          </a:p>
          <a:p>
            <a:pPr marL="0" indent="0" defTabSz="537463">
              <a:spcBef>
                <a:spcPts val="400"/>
              </a:spcBef>
              <a:buSzTx/>
              <a:buNone/>
              <a:defRPr i="1" sz="5888">
                <a:latin typeface="Helvetica"/>
                <a:ea typeface="Helvetica"/>
                <a:cs typeface="Helvetica"/>
                <a:sym typeface="Helvetica"/>
              </a:defRPr>
            </a:pPr>
            <a:r>
              <a:t>“Don’t be selfish; don’t try to impress others. Be humble, thinking </a:t>
            </a:r>
          </a:p>
          <a:p>
            <a:pPr marL="0" indent="0" defTabSz="537463">
              <a:spcBef>
                <a:spcPts val="400"/>
              </a:spcBef>
              <a:buSzTx/>
              <a:buNone/>
              <a:defRPr i="1" sz="5888">
                <a:latin typeface="Helvetica"/>
                <a:ea typeface="Helvetica"/>
                <a:cs typeface="Helvetica"/>
                <a:sym typeface="Helvetica"/>
              </a:defRPr>
            </a:pPr>
            <a:r>
              <a:t>of </a:t>
            </a:r>
            <a:r>
              <a:rPr b="1" u="sng">
                <a:solidFill>
                  <a:schemeClr val="accent5">
                    <a:hueOff val="106375"/>
                    <a:satOff val="9554"/>
                    <a:lumOff val="-13516"/>
                  </a:schemeClr>
                </a:solidFill>
              </a:rPr>
              <a:t>others</a:t>
            </a:r>
            <a:r>
              <a:t> as better than </a:t>
            </a:r>
          </a:p>
          <a:p>
            <a:pPr marL="0" indent="0" defTabSz="537463">
              <a:spcBef>
                <a:spcPts val="400"/>
              </a:spcBef>
              <a:buSzTx/>
              <a:buNone/>
              <a:defRPr i="1" sz="5888">
                <a:latin typeface="Helvetica"/>
                <a:ea typeface="Helvetica"/>
                <a:cs typeface="Helvetica"/>
                <a:sym typeface="Helvetica"/>
              </a:defRPr>
            </a:pPr>
            <a:r>
              <a:t>yourselves.”</a:t>
            </a:r>
          </a:p>
        </p:txBody>
      </p:sp>
      <p:pic>
        <p:nvPicPr>
          <p:cNvPr id="207"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93E17"/>
        </a:solidFill>
      </p:bgPr>
    </p:bg>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2">
            <a:extLst/>
          </a:blip>
          <a:stretch>
            <a:fillRect/>
          </a:stretch>
        </p:blipFill>
        <p:spPr>
          <a:xfrm>
            <a:off x="-1" y="1202884"/>
            <a:ext cx="13004801" cy="8669868"/>
          </a:xfrm>
          <a:prstGeom prst="rect">
            <a:avLst/>
          </a:prstGeom>
          <a:ln w="12700">
            <a:miter lim="400000"/>
          </a:ln>
        </p:spPr>
      </p:pic>
      <p:sp>
        <p:nvSpPr>
          <p:cNvPr id="210" name="MICHEAL BELK “Journeys with the Messiah”"/>
          <p:cNvSpPr txBox="1"/>
          <p:nvPr/>
        </p:nvSpPr>
        <p:spPr>
          <a:xfrm>
            <a:off x="197722" y="257945"/>
            <a:ext cx="12609356"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4500"/>
            </a:lvl1pPr>
          </a:lstStyle>
          <a:p>
            <a:pPr/>
            <a:r>
              <a:t>MICHEAL BELK “Journeys with the Messiah”</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Matthew 5:41…"/>
          <p:cNvSpPr txBox="1"/>
          <p:nvPr>
            <p:ph type="body" idx="1"/>
          </p:nvPr>
        </p:nvSpPr>
        <p:spPr>
          <a:xfrm>
            <a:off x="228601" y="151462"/>
            <a:ext cx="12547598" cy="9227886"/>
          </a:xfrm>
          <a:prstGeom prst="rect">
            <a:avLst/>
          </a:prstGeom>
        </p:spPr>
        <p:txBody>
          <a:bodyPr anchor="t"/>
          <a:lstStyle/>
          <a:p>
            <a:pPr marL="0" indent="0" defTabSz="572516">
              <a:lnSpc>
                <a:spcPct val="90000"/>
              </a:lnSpc>
              <a:spcBef>
                <a:spcPts val="0"/>
              </a:spcBef>
              <a:buSzTx/>
              <a:buNone/>
              <a:defRPr b="1" sz="6076">
                <a:solidFill>
                  <a:schemeClr val="accent3">
                    <a:hueOff val="557972"/>
                    <a:lumOff val="-12549"/>
                  </a:schemeClr>
                </a:solidFill>
                <a:latin typeface="Helvetica"/>
                <a:ea typeface="Helvetica"/>
                <a:cs typeface="Helvetica"/>
                <a:sym typeface="Helvetica"/>
              </a:defRPr>
            </a:pPr>
            <a:r>
              <a:t>Matthew 5:41 </a:t>
            </a:r>
          </a:p>
          <a:p>
            <a:pPr marL="0" indent="0" defTabSz="572516">
              <a:lnSpc>
                <a:spcPct val="90000"/>
              </a:lnSpc>
              <a:spcBef>
                <a:spcPts val="0"/>
              </a:spcBef>
              <a:buSzTx/>
              <a:buNone/>
              <a:defRPr i="1" sz="6076">
                <a:latin typeface="Helvetica"/>
                <a:ea typeface="Helvetica"/>
                <a:cs typeface="Helvetica"/>
                <a:sym typeface="Helvetica"/>
              </a:defRPr>
            </a:pPr>
            <a:r>
              <a:t>“And whoever compels you to go one mile, go with him </a:t>
            </a:r>
            <a:r>
              <a:rPr b="1" u="sng">
                <a:solidFill>
                  <a:schemeClr val="accent5">
                    <a:hueOff val="106375"/>
                    <a:satOff val="9554"/>
                    <a:lumOff val="-13516"/>
                  </a:schemeClr>
                </a:solidFill>
              </a:rPr>
              <a:t>two</a:t>
            </a:r>
            <a:r>
              <a:t>.”</a:t>
            </a:r>
          </a:p>
          <a:p>
            <a:pPr marL="0" indent="0" defTabSz="572516">
              <a:lnSpc>
                <a:spcPct val="90000"/>
              </a:lnSpc>
              <a:spcBef>
                <a:spcPts val="0"/>
              </a:spcBef>
              <a:buSzTx/>
              <a:buNone/>
              <a:defRPr sz="6076">
                <a:latin typeface="Helvetica"/>
                <a:ea typeface="Helvetica"/>
                <a:cs typeface="Helvetica"/>
                <a:sym typeface="Helvetica"/>
              </a:defRPr>
            </a:pPr>
            <a:r>
              <a:t>Historians write that many Jews would step off the 1,000 paces in front of their property and post markers. carry the load from marker to marker and </a:t>
            </a:r>
            <a:r>
              <a:rPr b="1">
                <a:solidFill>
                  <a:srgbClr val="861001"/>
                </a:solidFill>
              </a:rPr>
              <a:t>not one inch more</a:t>
            </a:r>
            <a:r>
              <a:t>.</a:t>
            </a:r>
          </a:p>
          <a:p>
            <a:pPr marL="0" indent="0" defTabSz="572516">
              <a:spcBef>
                <a:spcPts val="0"/>
              </a:spcBef>
              <a:buSzTx/>
              <a:buNone/>
              <a:defRPr b="1" sz="6076">
                <a:solidFill>
                  <a:srgbClr val="002452"/>
                </a:solidFill>
                <a:latin typeface="Helvetica"/>
                <a:ea typeface="Helvetica"/>
                <a:cs typeface="Helvetica"/>
                <a:sym typeface="Helvetica"/>
              </a:defRPr>
            </a:pPr>
            <a:r>
              <a:t>Jesus words would have abruptly confronted the status quo.</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Genesis 24:10-24…"/>
          <p:cNvSpPr txBox="1"/>
          <p:nvPr>
            <p:ph type="body" idx="1"/>
          </p:nvPr>
        </p:nvSpPr>
        <p:spPr>
          <a:xfrm>
            <a:off x="345810" y="374253"/>
            <a:ext cx="12430391" cy="9005094"/>
          </a:xfrm>
          <a:prstGeom prst="rect">
            <a:avLst/>
          </a:prstGeom>
        </p:spPr>
        <p:txBody>
          <a:bodyPr anchor="t"/>
          <a:lstStyle/>
          <a:p>
            <a:pPr marL="0" indent="0">
              <a:lnSpc>
                <a:spcPct val="90000"/>
              </a:lnSpc>
              <a:spcBef>
                <a:spcPts val="2000"/>
              </a:spcBef>
              <a:buSzTx/>
              <a:buNone/>
              <a:defRPr b="1" sz="6200">
                <a:solidFill>
                  <a:srgbClr val="0B5D18"/>
                </a:solidFill>
                <a:latin typeface="Helvetica"/>
                <a:ea typeface="Helvetica"/>
                <a:cs typeface="Helvetica"/>
                <a:sym typeface="Helvetica"/>
              </a:defRPr>
            </a:pPr>
            <a:r>
              <a:t>Genesis 24:10-24</a:t>
            </a:r>
          </a:p>
          <a:p>
            <a:pPr marL="0" indent="0">
              <a:lnSpc>
                <a:spcPct val="90000"/>
              </a:lnSpc>
              <a:spcBef>
                <a:spcPts val="2000"/>
              </a:spcBef>
              <a:buSzTx/>
              <a:buNone/>
              <a:defRPr i="1" sz="6200">
                <a:latin typeface="Helvetica"/>
                <a:ea typeface="Helvetica"/>
                <a:cs typeface="Helvetica"/>
                <a:sym typeface="Helvetica"/>
              </a:defRPr>
            </a:pPr>
            <a:r>
              <a:t>“And when she had finished giving him a drink, she said, </a:t>
            </a:r>
            <a:r>
              <a:rPr b="1" u="sng">
                <a:solidFill>
                  <a:srgbClr val="861001"/>
                </a:solidFill>
              </a:rPr>
              <a:t>“I will draw water for your camels also, until they have finished drinking.” </a:t>
            </a:r>
            <a:r>
              <a:t>Then she quickly emptied her pitcher into the trough, </a:t>
            </a:r>
            <a:r>
              <a:rPr b="1" u="sng">
                <a:solidFill>
                  <a:srgbClr val="861001"/>
                </a:solidFill>
              </a:rPr>
              <a:t>ran</a:t>
            </a:r>
            <a:r>
              <a:t> back to the well to draw water, and drew for all his camels.”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Genesis 2:18 “And the Lord God said, ‘It is not good that man should be alone; I will make him a helper comparable to him.ʼ”…"/>
          <p:cNvSpPr txBox="1"/>
          <p:nvPr>
            <p:ph type="body" idx="1"/>
          </p:nvPr>
        </p:nvSpPr>
        <p:spPr>
          <a:xfrm>
            <a:off x="256712" y="213386"/>
            <a:ext cx="12491376" cy="9455680"/>
          </a:xfrm>
          <a:prstGeom prst="rect">
            <a:avLst/>
          </a:prstGeom>
        </p:spPr>
        <p:txBody>
          <a:bodyPr anchor="t"/>
          <a:lstStyle/>
          <a:p>
            <a:pPr marL="0" indent="0" defTabSz="560831">
              <a:spcBef>
                <a:spcPts val="400"/>
              </a:spcBef>
              <a:buSzTx/>
              <a:buNone/>
              <a:defRPr b="1" sz="6144">
                <a:solidFill>
                  <a:schemeClr val="accent3">
                    <a:hueOff val="557972"/>
                    <a:lumOff val="-12549"/>
                  </a:schemeClr>
                </a:solidFill>
                <a:latin typeface="Helvetica"/>
                <a:ea typeface="Helvetica"/>
                <a:cs typeface="Helvetica"/>
                <a:sym typeface="Helvetica"/>
              </a:defRPr>
            </a:pPr>
            <a:r>
              <a:t>Genesis 2:18</a:t>
            </a:r>
            <a:br/>
            <a:r>
              <a:rPr b="0" i="1">
                <a:solidFill>
                  <a:srgbClr val="000000"/>
                </a:solidFill>
              </a:rPr>
              <a:t>“And the Lord God said, ‘It is </a:t>
            </a:r>
            <a:r>
              <a:rPr i="1">
                <a:solidFill>
                  <a:srgbClr val="942193"/>
                </a:solidFill>
              </a:rPr>
              <a:t>not good</a:t>
            </a:r>
            <a:r>
              <a:rPr b="0" i="1">
                <a:solidFill>
                  <a:srgbClr val="000000"/>
                </a:solidFill>
              </a:rPr>
              <a:t> that man should be </a:t>
            </a:r>
            <a:r>
              <a:rPr i="1">
                <a:solidFill>
                  <a:srgbClr val="942193"/>
                </a:solidFill>
              </a:rPr>
              <a:t>alone</a:t>
            </a:r>
            <a:r>
              <a:rPr b="0" i="1">
                <a:solidFill>
                  <a:srgbClr val="000000"/>
                </a:solidFill>
              </a:rPr>
              <a:t>; I will make him a </a:t>
            </a:r>
            <a:r>
              <a:rPr i="1">
                <a:solidFill>
                  <a:schemeClr val="accent5">
                    <a:hueOff val="106375"/>
                    <a:satOff val="9554"/>
                    <a:lumOff val="-13516"/>
                  </a:schemeClr>
                </a:solidFill>
              </a:rPr>
              <a:t>helper comparable</a:t>
            </a:r>
            <a:r>
              <a:rPr b="0" i="1">
                <a:solidFill>
                  <a:srgbClr val="000000"/>
                </a:solidFill>
              </a:rPr>
              <a:t> to him.ʼ”</a:t>
            </a:r>
            <a:r>
              <a:t>      </a:t>
            </a:r>
          </a:p>
          <a:p>
            <a:pPr marL="0" indent="0" defTabSz="560831">
              <a:spcBef>
                <a:spcPts val="0"/>
              </a:spcBef>
              <a:buSzTx/>
              <a:buNone/>
              <a:defRPr sz="6144">
                <a:latin typeface="Helvetica"/>
                <a:ea typeface="Helvetica"/>
                <a:cs typeface="Helvetica"/>
                <a:sym typeface="Helvetica"/>
              </a:defRPr>
            </a:pPr>
            <a:r>
              <a:rPr b="1">
                <a:solidFill>
                  <a:srgbClr val="011993"/>
                </a:solidFill>
              </a:rPr>
              <a:t>helper</a:t>
            </a:r>
            <a:r>
              <a:t>:— (</a:t>
            </a:r>
            <a:r>
              <a:rPr i="1"/>
              <a:t>ezer</a:t>
            </a:r>
            <a:r>
              <a:t>) strong help</a:t>
            </a:r>
            <a:br/>
            <a:r>
              <a:rPr b="1">
                <a:solidFill>
                  <a:srgbClr val="011993"/>
                </a:solidFill>
              </a:rPr>
              <a:t>comparable</a:t>
            </a:r>
            <a:r>
              <a:t>:— (</a:t>
            </a:r>
            <a:r>
              <a:rPr i="1"/>
              <a:t>kenegdo</a:t>
            </a:r>
            <a:r>
              <a:t>) as in front of him; perfect match, </a:t>
            </a:r>
          </a:p>
          <a:p>
            <a:pPr marL="0" indent="0" defTabSz="560831">
              <a:spcBef>
                <a:spcPts val="0"/>
              </a:spcBef>
              <a:buSzTx/>
              <a:buNone/>
              <a:defRPr sz="6144">
                <a:latin typeface="Helvetica"/>
                <a:ea typeface="Helvetica"/>
                <a:cs typeface="Helvetica"/>
                <a:sym typeface="Helvetica"/>
              </a:defRPr>
            </a:pPr>
            <a:r>
              <a:t>same nature. </a:t>
            </a:r>
          </a:p>
        </p:txBody>
      </p:sp>
      <p:pic>
        <p:nvPicPr>
          <p:cNvPr id="144"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10 Camels …at least.…"/>
          <p:cNvSpPr txBox="1"/>
          <p:nvPr>
            <p:ph type="body" idx="1"/>
          </p:nvPr>
        </p:nvSpPr>
        <p:spPr>
          <a:xfrm>
            <a:off x="345810" y="374253"/>
            <a:ext cx="12430391" cy="9005094"/>
          </a:xfrm>
          <a:prstGeom prst="rect">
            <a:avLst/>
          </a:prstGeom>
        </p:spPr>
        <p:txBody>
          <a:bodyPr anchor="t"/>
          <a:lstStyle/>
          <a:p>
            <a:pPr marL="0" indent="0">
              <a:lnSpc>
                <a:spcPct val="90000"/>
              </a:lnSpc>
              <a:spcBef>
                <a:spcPts val="800"/>
              </a:spcBef>
              <a:buSzTx/>
              <a:buNone/>
              <a:defRPr sz="6400">
                <a:latin typeface="Helvetica"/>
                <a:ea typeface="Helvetica"/>
                <a:cs typeface="Helvetica"/>
                <a:sym typeface="Helvetica"/>
              </a:defRPr>
            </a:pPr>
            <a:r>
              <a:t>10 Camels …at least.</a:t>
            </a:r>
          </a:p>
          <a:p>
            <a:pPr marL="0" indent="0">
              <a:lnSpc>
                <a:spcPct val="90000"/>
              </a:lnSpc>
              <a:spcBef>
                <a:spcPts val="800"/>
              </a:spcBef>
              <a:buSzTx/>
              <a:buNone/>
              <a:defRPr sz="6400">
                <a:solidFill>
                  <a:srgbClr val="011993"/>
                </a:solidFill>
                <a:latin typeface="Helvetica"/>
                <a:ea typeface="Helvetica"/>
                <a:cs typeface="Helvetica"/>
                <a:sym typeface="Helvetica"/>
              </a:defRPr>
            </a:pPr>
            <a:r>
              <a:t>17 day journey … 435 miles.</a:t>
            </a:r>
          </a:p>
          <a:p>
            <a:pPr marL="0" indent="0">
              <a:lnSpc>
                <a:spcPct val="90000"/>
              </a:lnSpc>
              <a:spcBef>
                <a:spcPts val="800"/>
              </a:spcBef>
              <a:buSzTx/>
              <a:buNone/>
              <a:defRPr sz="6400">
                <a:latin typeface="Helvetica"/>
                <a:ea typeface="Helvetica"/>
                <a:cs typeface="Helvetica"/>
                <a:sym typeface="Helvetica"/>
              </a:defRPr>
            </a:pPr>
            <a:r>
              <a:t>Camel can drink 20-30 gallons of water in 10 minutes.</a:t>
            </a:r>
          </a:p>
          <a:p>
            <a:pPr marL="0" indent="0">
              <a:lnSpc>
                <a:spcPct val="90000"/>
              </a:lnSpc>
              <a:spcBef>
                <a:spcPts val="800"/>
              </a:spcBef>
              <a:buSzTx/>
              <a:buNone/>
              <a:defRPr sz="6400">
                <a:solidFill>
                  <a:srgbClr val="011993"/>
                </a:solidFill>
                <a:latin typeface="Helvetica"/>
                <a:ea typeface="Helvetica"/>
                <a:cs typeface="Helvetica"/>
                <a:sym typeface="Helvetica"/>
              </a:defRPr>
            </a:pPr>
            <a:r>
              <a:t>She RAN … QUICKLY.</a:t>
            </a:r>
          </a:p>
          <a:p>
            <a:pPr marL="0" indent="0">
              <a:lnSpc>
                <a:spcPct val="90000"/>
              </a:lnSpc>
              <a:spcBef>
                <a:spcPts val="800"/>
              </a:spcBef>
              <a:buSzTx/>
              <a:buNone/>
              <a:defRPr sz="6400">
                <a:latin typeface="Helvetica"/>
                <a:ea typeface="Helvetica"/>
                <a:cs typeface="Helvetica"/>
                <a:sym typeface="Helvetica"/>
              </a:defRPr>
            </a:pPr>
            <a:r>
              <a:t>Busiest time at the well.</a:t>
            </a:r>
          </a:p>
          <a:p>
            <a:pPr marL="0" indent="0">
              <a:lnSpc>
                <a:spcPct val="90000"/>
              </a:lnSpc>
              <a:spcBef>
                <a:spcPts val="800"/>
              </a:spcBef>
              <a:buSzTx/>
              <a:buNone/>
              <a:defRPr sz="6400">
                <a:solidFill>
                  <a:srgbClr val="011993"/>
                </a:solidFill>
                <a:latin typeface="Helvetica"/>
                <a:ea typeface="Helvetica"/>
                <a:cs typeface="Helvetica"/>
                <a:sym typeface="Helvetica"/>
              </a:defRPr>
            </a:pPr>
            <a:r>
              <a:t>A two hour commitment to </a:t>
            </a:r>
          </a:p>
          <a:p>
            <a:pPr marL="0" indent="0">
              <a:lnSpc>
                <a:spcPct val="90000"/>
              </a:lnSpc>
              <a:spcBef>
                <a:spcPts val="800"/>
              </a:spcBef>
              <a:buSzTx/>
              <a:buNone/>
              <a:defRPr sz="6400">
                <a:solidFill>
                  <a:srgbClr val="011993"/>
                </a:solidFill>
                <a:latin typeface="Helvetica"/>
                <a:ea typeface="Helvetica"/>
                <a:cs typeface="Helvetica"/>
                <a:sym typeface="Helvetica"/>
              </a:defRPr>
            </a:pPr>
            <a:r>
              <a:t>some heavy lifting.</a:t>
            </a:r>
          </a:p>
        </p:txBody>
      </p:sp>
      <p:pic>
        <p:nvPicPr>
          <p:cNvPr id="217" name="Image" descr="Image"/>
          <p:cNvPicPr>
            <a:picLocks noChangeAspect="1"/>
          </p:cNvPicPr>
          <p:nvPr/>
        </p:nvPicPr>
        <p:blipFill>
          <a:blip r:embed="rId2">
            <a:extLst/>
          </a:blip>
          <a:stretch>
            <a:fillRect/>
          </a:stretch>
        </p:blipFill>
        <p:spPr>
          <a:xfrm>
            <a:off x="9855835" y="7400922"/>
            <a:ext cx="2932111" cy="213244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What would shift if you watered the camels in your marriage?…"/>
          <p:cNvSpPr txBox="1"/>
          <p:nvPr>
            <p:ph type="body" idx="1"/>
          </p:nvPr>
        </p:nvSpPr>
        <p:spPr>
          <a:xfrm>
            <a:off x="345810" y="374253"/>
            <a:ext cx="12430391" cy="9005094"/>
          </a:xfrm>
          <a:prstGeom prst="rect">
            <a:avLst/>
          </a:prstGeom>
        </p:spPr>
        <p:txBody>
          <a:bodyPr anchor="t"/>
          <a:lstStyle/>
          <a:p>
            <a:pPr marL="0" indent="0">
              <a:lnSpc>
                <a:spcPct val="90000"/>
              </a:lnSpc>
              <a:spcBef>
                <a:spcPts val="2000"/>
              </a:spcBef>
              <a:buSzTx/>
              <a:buNone/>
              <a:defRPr sz="6200">
                <a:latin typeface="Helvetica"/>
                <a:ea typeface="Helvetica"/>
                <a:cs typeface="Helvetica"/>
                <a:sym typeface="Helvetica"/>
              </a:defRPr>
            </a:pPr>
            <a:r>
              <a:t>What would shift if you watered the camels in your marriage?</a:t>
            </a:r>
          </a:p>
          <a:p>
            <a:pPr marL="0" indent="0">
              <a:lnSpc>
                <a:spcPct val="90000"/>
              </a:lnSpc>
              <a:spcBef>
                <a:spcPts val="2000"/>
              </a:spcBef>
              <a:buSzTx/>
              <a:buNone/>
              <a:defRPr sz="6200">
                <a:solidFill>
                  <a:srgbClr val="011993"/>
                </a:solidFill>
                <a:latin typeface="Helvetica"/>
                <a:ea typeface="Helvetica"/>
                <a:cs typeface="Helvetica"/>
                <a:sym typeface="Helvetica"/>
              </a:defRPr>
            </a:pPr>
            <a:r>
              <a:t>What would shift if you watered the camels at your work place?</a:t>
            </a:r>
          </a:p>
          <a:p>
            <a:pPr marL="0" indent="0">
              <a:lnSpc>
                <a:spcPct val="90000"/>
              </a:lnSpc>
              <a:spcBef>
                <a:spcPts val="2000"/>
              </a:spcBef>
              <a:buSzTx/>
              <a:buNone/>
              <a:defRPr sz="6200">
                <a:solidFill>
                  <a:srgbClr val="531B93"/>
                </a:solidFill>
                <a:latin typeface="Helvetica"/>
                <a:ea typeface="Helvetica"/>
                <a:cs typeface="Helvetica"/>
                <a:sym typeface="Helvetica"/>
              </a:defRPr>
            </a:pPr>
            <a:r>
              <a:t>What would happen if you watered the camels of neighbours?</a:t>
            </a:r>
          </a:p>
          <a:p>
            <a:pPr marL="0" indent="0">
              <a:lnSpc>
                <a:spcPct val="90000"/>
              </a:lnSpc>
              <a:spcBef>
                <a:spcPts val="2000"/>
              </a:spcBef>
              <a:buSzTx/>
              <a:buNone/>
              <a:defRPr b="1" sz="6200">
                <a:solidFill>
                  <a:srgbClr val="054109"/>
                </a:solidFill>
                <a:latin typeface="Helvetica"/>
                <a:ea typeface="Helvetica"/>
                <a:cs typeface="Helvetica"/>
                <a:sym typeface="Helvetica"/>
              </a:defRPr>
            </a:pPr>
            <a:r>
              <a:t>2nd MILE LIFE!</a:t>
            </a:r>
          </a:p>
        </p:txBody>
      </p:sp>
      <p:pic>
        <p:nvPicPr>
          <p:cNvPr id="220"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John 15:12…"/>
          <p:cNvSpPr txBox="1"/>
          <p:nvPr>
            <p:ph type="body" idx="1"/>
          </p:nvPr>
        </p:nvSpPr>
        <p:spPr>
          <a:xfrm>
            <a:off x="256712" y="213386"/>
            <a:ext cx="12491376" cy="9455680"/>
          </a:xfrm>
          <a:prstGeom prst="rect">
            <a:avLst/>
          </a:prstGeom>
        </p:spPr>
        <p:txBody>
          <a:bodyPr anchor="t"/>
          <a:lstStyle/>
          <a:p>
            <a:pPr marL="0" indent="0">
              <a:spcBef>
                <a:spcPts val="500"/>
              </a:spcBef>
              <a:buSzTx/>
              <a:buNone/>
              <a:defRPr b="1" sz="6400">
                <a:solidFill>
                  <a:schemeClr val="accent3">
                    <a:hueOff val="557972"/>
                    <a:lumOff val="-12549"/>
                  </a:schemeClr>
                </a:solidFill>
                <a:latin typeface="Helvetica"/>
                <a:ea typeface="Helvetica"/>
                <a:cs typeface="Helvetica"/>
                <a:sym typeface="Helvetica"/>
              </a:defRPr>
            </a:pPr>
            <a:r>
              <a:t>John 15:12</a:t>
            </a:r>
          </a:p>
          <a:p>
            <a:pPr marL="0" indent="0">
              <a:spcBef>
                <a:spcPts val="500"/>
              </a:spcBef>
              <a:buSzTx/>
              <a:buNone/>
              <a:defRPr i="1" sz="6400">
                <a:latin typeface="Helvetica"/>
                <a:ea typeface="Helvetica"/>
                <a:cs typeface="Helvetica"/>
                <a:sym typeface="Helvetica"/>
              </a:defRPr>
            </a:pPr>
            <a:r>
              <a:t>“This is My commandment, that you love one another </a:t>
            </a:r>
            <a:r>
              <a:rPr b="1" u="sng">
                <a:solidFill>
                  <a:schemeClr val="accent5">
                    <a:hueOff val="106375"/>
                    <a:satOff val="9554"/>
                    <a:lumOff val="-13516"/>
                  </a:schemeClr>
                </a:solidFill>
              </a:rPr>
              <a:t>as</a:t>
            </a:r>
            <a:r>
              <a:t> I have loved you.”</a:t>
            </a:r>
          </a:p>
          <a:p>
            <a:pPr marL="0" indent="0">
              <a:spcBef>
                <a:spcPts val="500"/>
              </a:spcBef>
              <a:buSzTx/>
              <a:buNone/>
              <a:defRPr sz="6400">
                <a:solidFill>
                  <a:srgbClr val="011993"/>
                </a:solidFill>
                <a:latin typeface="Helvetica"/>
                <a:ea typeface="Helvetica"/>
                <a:cs typeface="Helvetica"/>
                <a:sym typeface="Helvetica"/>
              </a:defRPr>
            </a:pPr>
            <a:r>
              <a:t>The New Covenant    </a:t>
            </a:r>
          </a:p>
          <a:p>
            <a:pPr marL="0" indent="0">
              <a:spcBef>
                <a:spcPts val="500"/>
              </a:spcBef>
              <a:buSzTx/>
              <a:buNone/>
              <a:defRPr b="1" sz="6400">
                <a:solidFill>
                  <a:schemeClr val="accent5">
                    <a:hueOff val="106375"/>
                    <a:satOff val="9554"/>
                    <a:lumOff val="-13516"/>
                  </a:schemeClr>
                </a:solidFill>
                <a:latin typeface="Helvetica"/>
                <a:ea typeface="Helvetica"/>
                <a:cs typeface="Helvetica"/>
                <a:sym typeface="Helvetica"/>
              </a:defRPr>
            </a:pPr>
            <a:r>
              <a:t>HAS</a:t>
            </a:r>
          </a:p>
          <a:p>
            <a:pPr marL="0" indent="0">
              <a:spcBef>
                <a:spcPts val="500"/>
              </a:spcBef>
              <a:buSzTx/>
              <a:buNone/>
              <a:defRPr sz="6400">
                <a:solidFill>
                  <a:srgbClr val="011993"/>
                </a:solidFill>
                <a:latin typeface="Helvetica"/>
                <a:ea typeface="Helvetica"/>
                <a:cs typeface="Helvetica"/>
                <a:sym typeface="Helvetica"/>
              </a:defRPr>
            </a:pPr>
            <a:r>
              <a:t>A New Commandment</a:t>
            </a:r>
          </a:p>
        </p:txBody>
      </p:sp>
      <p:pic>
        <p:nvPicPr>
          <p:cNvPr id="223" name="Image" descr="Image"/>
          <p:cNvPicPr>
            <a:picLocks noChangeAspect="1"/>
          </p:cNvPicPr>
          <p:nvPr/>
        </p:nvPicPr>
        <p:blipFill>
          <a:blip r:embed="rId2">
            <a:extLst/>
          </a:blip>
          <a:stretch>
            <a:fillRect/>
          </a:stretch>
        </p:blipFill>
        <p:spPr>
          <a:xfrm>
            <a:off x="9870205" y="7228482"/>
            <a:ext cx="2932111" cy="2132446"/>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Text"/>
          <p:cNvSpPr txBox="1"/>
          <p:nvPr/>
        </p:nvSpPr>
        <p:spPr>
          <a:xfrm>
            <a:off x="7809733" y="1090270"/>
            <a:ext cx="5206782" cy="782706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p>
          <a:p>
            <a:pPr/>
          </a:p>
          <a:p>
            <a:pPr/>
          </a:p>
          <a:p>
            <a:pPr/>
          </a:p>
          <a:p>
            <a:pPr/>
          </a:p>
          <a:p>
            <a:pPr/>
          </a:p>
          <a:p>
            <a:pPr/>
          </a:p>
          <a:p>
            <a:pPr/>
          </a:p>
          <a:p>
            <a:pPr/>
          </a:p>
          <a:p>
            <a:pPr/>
          </a:p>
          <a:p>
            <a:pPr/>
          </a:p>
          <a:p>
            <a:pPr/>
          </a:p>
          <a:p>
            <a:pPr/>
          </a:p>
          <a:p>
            <a:pPr/>
          </a:p>
          <a:p>
            <a:pPr/>
          </a:p>
          <a:p>
            <a:pPr/>
          </a:p>
          <a:p>
            <a:pPr/>
          </a:p>
          <a:p>
            <a:pPr/>
          </a:p>
          <a:p>
            <a:pPr/>
          </a:p>
          <a:p>
            <a:pPr/>
          </a:p>
        </p:txBody>
      </p:sp>
      <p:pic>
        <p:nvPicPr>
          <p:cNvPr id="226" name="Image" descr="Image"/>
          <p:cNvPicPr>
            <a:picLocks noChangeAspect="1"/>
          </p:cNvPicPr>
          <p:nvPr/>
        </p:nvPicPr>
        <p:blipFill>
          <a:blip r:embed="rId2">
            <a:extLst/>
          </a:blip>
          <a:stretch>
            <a:fillRect/>
          </a:stretch>
        </p:blipFill>
        <p:spPr>
          <a:xfrm>
            <a:off x="-406105" y="-45199"/>
            <a:ext cx="13535495" cy="984399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Psalm 142:4  (NLT)…"/>
          <p:cNvSpPr txBox="1"/>
          <p:nvPr>
            <p:ph type="body" idx="1"/>
          </p:nvPr>
        </p:nvSpPr>
        <p:spPr>
          <a:xfrm>
            <a:off x="194629" y="184927"/>
            <a:ext cx="12553459" cy="9484139"/>
          </a:xfrm>
          <a:prstGeom prst="rect">
            <a:avLst/>
          </a:prstGeom>
        </p:spPr>
        <p:txBody>
          <a:bodyPr anchor="t"/>
          <a:lstStyle/>
          <a:p>
            <a:pPr marL="0" indent="0" defTabSz="549148">
              <a:spcBef>
                <a:spcPts val="400"/>
              </a:spcBef>
              <a:buSzTx/>
              <a:buNone/>
              <a:defRPr sz="6016">
                <a:latin typeface="Helvetica"/>
                <a:ea typeface="Helvetica"/>
                <a:cs typeface="Helvetica"/>
                <a:sym typeface="Helvetica"/>
              </a:defRPr>
            </a:pPr>
            <a:r>
              <a:rPr b="1">
                <a:solidFill>
                  <a:schemeClr val="accent3">
                    <a:hueOff val="557972"/>
                    <a:lumOff val="-12549"/>
                  </a:schemeClr>
                </a:solidFill>
              </a:rPr>
              <a:t>Psalm 142:4</a:t>
            </a:r>
            <a:r>
              <a:t>  (NLT) </a:t>
            </a:r>
          </a:p>
          <a:p>
            <a:pPr marL="0" indent="0" defTabSz="549148">
              <a:spcBef>
                <a:spcPts val="0"/>
              </a:spcBef>
              <a:buSzTx/>
              <a:buNone/>
              <a:defRPr sz="6016">
                <a:latin typeface="Helvetica"/>
                <a:ea typeface="Helvetica"/>
                <a:cs typeface="Helvetica"/>
                <a:sym typeface="Helvetica"/>
              </a:defRPr>
            </a:pPr>
            <a:r>
              <a:rPr i="1"/>
              <a:t>“I look for someone to come and help me, but no one gives me a passing thought! No one will help me; </a:t>
            </a:r>
            <a:r>
              <a:rPr b="1" i="1" u="sng">
                <a:solidFill>
                  <a:schemeClr val="accent5">
                    <a:hueOff val="106375"/>
                    <a:satOff val="9554"/>
                    <a:lumOff val="-13516"/>
                  </a:schemeClr>
                </a:solidFill>
              </a:rPr>
              <a:t>no one cares</a:t>
            </a:r>
            <a:r>
              <a:rPr i="1"/>
              <a:t> a bit what happens to me.”</a:t>
            </a:r>
            <a:endParaRPr i="1"/>
          </a:p>
          <a:p>
            <a:pPr marL="0" indent="0" defTabSz="549148">
              <a:spcBef>
                <a:spcPts val="400"/>
              </a:spcBef>
              <a:buSzTx/>
              <a:buNone/>
              <a:defRPr b="1" sz="6016">
                <a:solidFill>
                  <a:schemeClr val="accent3">
                    <a:hueOff val="557972"/>
                    <a:lumOff val="-12549"/>
                  </a:schemeClr>
                </a:solidFill>
                <a:latin typeface="Helvetica"/>
                <a:ea typeface="Helvetica"/>
                <a:cs typeface="Helvetica"/>
                <a:sym typeface="Helvetica"/>
              </a:defRPr>
            </a:pPr>
            <a:r>
              <a:t>Psalm 25:16  </a:t>
            </a:r>
            <a:r>
              <a:rPr b="0">
                <a:solidFill>
                  <a:srgbClr val="000000"/>
                </a:solidFill>
              </a:rPr>
              <a:t>(NLT)</a:t>
            </a:r>
            <a:endParaRPr b="0" i="1">
              <a:solidFill>
                <a:srgbClr val="000000"/>
              </a:solidFill>
            </a:endParaRPr>
          </a:p>
          <a:p>
            <a:pPr marL="0" indent="0" defTabSz="549148">
              <a:spcBef>
                <a:spcPts val="400"/>
              </a:spcBef>
              <a:buSzTx/>
              <a:buNone/>
              <a:defRPr sz="6016">
                <a:latin typeface="Helvetica"/>
                <a:ea typeface="Helvetica"/>
                <a:cs typeface="Helvetica"/>
                <a:sym typeface="Helvetica"/>
              </a:defRPr>
            </a:pPr>
            <a:r>
              <a:rPr i="1"/>
              <a:t>“Turn to me and have mercy,</a:t>
            </a:r>
            <a:endParaRPr i="1"/>
          </a:p>
          <a:p>
            <a:pPr marL="0" indent="0" defTabSz="549148">
              <a:spcBef>
                <a:spcPts val="400"/>
              </a:spcBef>
              <a:buSzTx/>
              <a:buNone/>
              <a:defRPr sz="6016">
                <a:latin typeface="Helvetica"/>
                <a:ea typeface="Helvetica"/>
                <a:cs typeface="Helvetica"/>
                <a:sym typeface="Helvetica"/>
              </a:defRPr>
            </a:pPr>
            <a:r>
              <a:rPr i="1"/>
              <a:t>for </a:t>
            </a:r>
            <a:r>
              <a:rPr b="1" i="1" u="sng">
                <a:solidFill>
                  <a:schemeClr val="accent5">
                    <a:hueOff val="106375"/>
                    <a:satOff val="9554"/>
                    <a:lumOff val="-13516"/>
                  </a:schemeClr>
                </a:solidFill>
              </a:rPr>
              <a:t>I am alone</a:t>
            </a:r>
            <a:r>
              <a:rPr i="1"/>
              <a:t> and in </a:t>
            </a:r>
            <a:endParaRPr i="1"/>
          </a:p>
          <a:p>
            <a:pPr marL="0" indent="0" defTabSz="549148">
              <a:spcBef>
                <a:spcPts val="400"/>
              </a:spcBef>
              <a:buSzTx/>
              <a:buNone/>
              <a:defRPr sz="6016">
                <a:latin typeface="Helvetica"/>
                <a:ea typeface="Helvetica"/>
                <a:cs typeface="Helvetica"/>
                <a:sym typeface="Helvetica"/>
              </a:defRPr>
            </a:pPr>
            <a:r>
              <a:rPr i="1"/>
              <a:t>deep distress.”</a:t>
            </a:r>
          </a:p>
        </p:txBody>
      </p:sp>
      <p:pic>
        <p:nvPicPr>
          <p:cNvPr id="147" name="Image" descr="Image"/>
          <p:cNvPicPr>
            <a:picLocks noChangeAspect="1"/>
          </p:cNvPicPr>
          <p:nvPr/>
        </p:nvPicPr>
        <p:blipFill>
          <a:blip r:embed="rId2">
            <a:extLst/>
          </a:blip>
          <a:stretch>
            <a:fillRect/>
          </a:stretch>
        </p:blipFill>
        <p:spPr>
          <a:xfrm>
            <a:off x="9970794" y="7487141"/>
            <a:ext cx="2932112" cy="213244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 name="dear ashley.jpg" descr="dear ashley.jpg"/>
          <p:cNvPicPr>
            <a:picLocks noChangeAspect="1"/>
          </p:cNvPicPr>
          <p:nvPr/>
        </p:nvPicPr>
        <p:blipFill>
          <a:blip r:embed="rId2">
            <a:extLst/>
          </a:blip>
          <a:stretch>
            <a:fillRect/>
          </a:stretch>
        </p:blipFill>
        <p:spPr>
          <a:xfrm>
            <a:off x="1537479" y="-99685"/>
            <a:ext cx="9463997" cy="995297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51" name="dear shawn.jpg" descr="dear shawn.jpg"/>
          <p:cNvPicPr>
            <a:picLocks noChangeAspect="1"/>
          </p:cNvPicPr>
          <p:nvPr/>
        </p:nvPicPr>
        <p:blipFill>
          <a:blip r:embed="rId2">
            <a:extLst/>
          </a:blip>
          <a:stretch>
            <a:fillRect/>
          </a:stretch>
        </p:blipFill>
        <p:spPr>
          <a:xfrm>
            <a:off x="1075787" y="-334028"/>
            <a:ext cx="10853226" cy="1085322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ready chicken.jpg" descr="ready chicken.jpg"/>
          <p:cNvPicPr>
            <a:picLocks noChangeAspect="1"/>
          </p:cNvPicPr>
          <p:nvPr/>
        </p:nvPicPr>
        <p:blipFill>
          <a:blip r:embed="rId2">
            <a:extLst/>
          </a:blip>
          <a:stretch>
            <a:fillRect/>
          </a:stretch>
        </p:blipFill>
        <p:spPr>
          <a:xfrm>
            <a:off x="-861861" y="-2132745"/>
            <a:ext cx="13697983" cy="1369798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kid-laments-breakup-on-postcard-home.jpg" descr="kid-laments-breakup-on-postcard-home.jpg"/>
          <p:cNvPicPr>
            <a:picLocks noChangeAspect="1"/>
          </p:cNvPicPr>
          <p:nvPr/>
        </p:nvPicPr>
        <p:blipFill>
          <a:blip r:embed="rId2">
            <a:extLst/>
          </a:blip>
          <a:stretch>
            <a:fillRect/>
          </a:stretch>
        </p:blipFill>
        <p:spPr>
          <a:xfrm>
            <a:off x="1938683" y="-136044"/>
            <a:ext cx="9127434" cy="1002568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cain able.jpg" descr="cain able.jpg"/>
          <p:cNvPicPr>
            <a:picLocks noChangeAspect="1"/>
          </p:cNvPicPr>
          <p:nvPr/>
        </p:nvPicPr>
        <p:blipFill>
          <a:blip r:embed="rId2">
            <a:extLst/>
          </a:blip>
          <a:stretch>
            <a:fillRect/>
          </a:stretch>
        </p:blipFill>
        <p:spPr>
          <a:xfrm>
            <a:off x="239958" y="-70529"/>
            <a:ext cx="12434429" cy="982319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