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3"/>
  </p:normalViewPr>
  <p:slideViewPr>
    <p:cSldViewPr snapToGrid="0" snapToObjects="1">
      <p:cViewPr varScale="1">
        <p:scale>
          <a:sx n="76" d="100"/>
          <a:sy n="76" d="100"/>
        </p:scale>
        <p:origin x="176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atin typeface="+mj-lt"/>
                <a:ea typeface="+mj-ea"/>
                <a:cs typeface="+mj-cs"/>
                <a:sym typeface="Helvetica"/>
              </a:defRPr>
            </a:lvl1pPr>
            <a:lvl2pPr marL="740833" indent="-296333" algn="ctr">
              <a:spcBef>
                <a:spcPts val="0"/>
              </a:spcBef>
              <a:defRPr sz="2400">
                <a:latin typeface="+mj-lt"/>
                <a:ea typeface="+mj-ea"/>
                <a:cs typeface="+mj-cs"/>
                <a:sym typeface="Helvetica"/>
              </a:defRPr>
            </a:lvl2pPr>
            <a:lvl3pPr marL="1185333" indent="-296333" algn="ctr">
              <a:spcBef>
                <a:spcPts val="0"/>
              </a:spcBef>
              <a:defRPr sz="2400">
                <a:latin typeface="+mj-lt"/>
                <a:ea typeface="+mj-ea"/>
                <a:cs typeface="+mj-cs"/>
                <a:sym typeface="Helvetica"/>
              </a:defRPr>
            </a:lvl3pPr>
            <a:lvl4pPr marL="1629833" indent="-296333" algn="ctr">
              <a:spcBef>
                <a:spcPts val="0"/>
              </a:spcBef>
              <a:defRPr sz="2400">
                <a:latin typeface="+mj-lt"/>
                <a:ea typeface="+mj-ea"/>
                <a:cs typeface="+mj-cs"/>
                <a:sym typeface="Helvetica"/>
              </a:defRPr>
            </a:lvl4pPr>
            <a:lvl5pPr marL="2074333" indent="-296333" algn="ctr">
              <a:spcBef>
                <a:spcPts val="0"/>
              </a:spcBef>
              <a:defRPr sz="240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a:spLocks noGrp="1"/>
          </p:cNvSpPr>
          <p:nvPr>
            <p:ph type="body" sz="quarter" idx="13"/>
          </p:nvPr>
        </p:nvSpPr>
        <p:spPr>
          <a:xfrm>
            <a:off x="1270000" y="4267200"/>
            <a:ext cx="10464800" cy="685800"/>
          </a:xfrm>
          <a:prstGeom prst="rect">
            <a:avLst/>
          </a:prstGeom>
        </p:spPr>
        <p:txBody>
          <a:bodyPr/>
          <a:lstStyle/>
          <a:p>
            <a:pPr marL="0" indent="0" algn="ctr">
              <a:spcBef>
                <a:spcPts val="0"/>
              </a:spcBef>
              <a:buSzTx/>
              <a:buNone/>
              <a:defRPr sz="3800"/>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999419"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270000" y="254000"/>
            <a:ext cx="10464800" cy="2438400"/>
          </a:xfrm>
          <a:prstGeom prst="rect">
            <a:avLst/>
          </a:prstGeom>
        </p:spPr>
        <p:txBody>
          <a:bodyPr/>
          <a:lstStyle>
            <a:lvl1pPr>
              <a:defRPr sz="8400">
                <a:latin typeface="Gill Sans"/>
                <a:ea typeface="Gill Sans"/>
                <a:cs typeface="Gill Sans"/>
                <a:sym typeface="Gill Sans"/>
              </a:defRPr>
            </a:lvl1pPr>
          </a:lstStyle>
          <a:p>
            <a:r>
              <a:t>Title Text</a:t>
            </a:r>
          </a:p>
        </p:txBody>
      </p:sp>
      <p:sp>
        <p:nvSpPr>
          <p:cNvPr id="118" name="Body Level One…"/>
          <p:cNvSpPr txBox="1">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defRPr sz="4200">
                <a:latin typeface="Gill Sans"/>
                <a:ea typeface="Gill Sans"/>
                <a:cs typeface="Gill Sans"/>
                <a:sym typeface="Gill Sans"/>
              </a:defRPr>
            </a:lvl1pPr>
            <a:lvl2pPr marL="1333500" indent="-571500">
              <a:spcBef>
                <a:spcPts val="2400"/>
              </a:spcBef>
              <a:buSzPct val="171000"/>
              <a:defRPr sz="4200">
                <a:latin typeface="Gill Sans"/>
                <a:ea typeface="Gill Sans"/>
                <a:cs typeface="Gill Sans"/>
                <a:sym typeface="Gill Sans"/>
              </a:defRPr>
            </a:lvl2pPr>
            <a:lvl3pPr marL="1778000" indent="-571500">
              <a:spcBef>
                <a:spcPts val="2400"/>
              </a:spcBef>
              <a:buSzPct val="171000"/>
              <a:defRPr sz="4200">
                <a:latin typeface="Gill Sans"/>
                <a:ea typeface="Gill Sans"/>
                <a:cs typeface="Gill Sans"/>
                <a:sym typeface="Gill Sans"/>
              </a:defRPr>
            </a:lvl3pPr>
            <a:lvl4pPr marL="2222500" indent="-571500">
              <a:spcBef>
                <a:spcPts val="2400"/>
              </a:spcBef>
              <a:buSzPct val="171000"/>
              <a:defRPr sz="4200">
                <a:latin typeface="Gill Sans"/>
                <a:ea typeface="Gill Sans"/>
                <a:cs typeface="Gill Sans"/>
                <a:sym typeface="Gill Sans"/>
              </a:defRPr>
            </a:lvl4pPr>
            <a:lvl5pPr marL="2667000" indent="-571500">
              <a:spcBef>
                <a:spcPts val="2400"/>
              </a:spcBef>
              <a:buSzPct val="171000"/>
              <a:defRPr sz="42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6324599" y="9258300"/>
            <a:ext cx="342901" cy="368300"/>
          </a:xfrm>
          <a:prstGeom prst="rect">
            <a:avLst/>
          </a:prstGeom>
        </p:spPr>
        <p:txBody>
          <a:bodyPr/>
          <a:lstStyle>
            <a:lvl1pPr>
              <a:defRPr>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1270000" y="254000"/>
            <a:ext cx="10464800" cy="2438400"/>
          </a:xfrm>
          <a:prstGeom prst="rect">
            <a:avLst/>
          </a:prstGeom>
        </p:spPr>
        <p:txBody>
          <a:bodyPr/>
          <a:lstStyle>
            <a:lvl1pPr>
              <a:defRPr sz="8400">
                <a:latin typeface="Gill Sans"/>
                <a:ea typeface="Gill Sans"/>
                <a:cs typeface="Gill Sans"/>
                <a:sym typeface="Gill Sans"/>
              </a:defRPr>
            </a:lvl1pPr>
          </a:lstStyle>
          <a:p>
            <a:r>
              <a:t>Title Text</a:t>
            </a:r>
          </a:p>
        </p:txBody>
      </p:sp>
      <p:sp>
        <p:nvSpPr>
          <p:cNvPr id="127" name="Body Level One…"/>
          <p:cNvSpPr txBox="1">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defRPr sz="4200">
                <a:latin typeface="Gill Sans"/>
                <a:ea typeface="Gill Sans"/>
                <a:cs typeface="Gill Sans"/>
                <a:sym typeface="Gill Sans"/>
              </a:defRPr>
            </a:lvl1pPr>
            <a:lvl2pPr marL="1333500" indent="-571500">
              <a:spcBef>
                <a:spcPts val="2400"/>
              </a:spcBef>
              <a:buSzPct val="171000"/>
              <a:defRPr sz="4200">
                <a:latin typeface="Gill Sans"/>
                <a:ea typeface="Gill Sans"/>
                <a:cs typeface="Gill Sans"/>
                <a:sym typeface="Gill Sans"/>
              </a:defRPr>
            </a:lvl2pPr>
            <a:lvl3pPr marL="1778000" indent="-571500">
              <a:spcBef>
                <a:spcPts val="2400"/>
              </a:spcBef>
              <a:buSzPct val="171000"/>
              <a:defRPr sz="4200">
                <a:latin typeface="Gill Sans"/>
                <a:ea typeface="Gill Sans"/>
                <a:cs typeface="Gill Sans"/>
                <a:sym typeface="Gill Sans"/>
              </a:defRPr>
            </a:lvl3pPr>
            <a:lvl4pPr marL="2222500" indent="-571500">
              <a:spcBef>
                <a:spcPts val="2400"/>
              </a:spcBef>
              <a:buSzPct val="171000"/>
              <a:defRPr sz="4200">
                <a:latin typeface="Gill Sans"/>
                <a:ea typeface="Gill Sans"/>
                <a:cs typeface="Gill Sans"/>
                <a:sym typeface="Gill Sans"/>
              </a:defRPr>
            </a:lvl4pPr>
            <a:lvl5pPr marL="2667000" indent="-571500">
              <a:spcBef>
                <a:spcPts val="2400"/>
              </a:spcBef>
              <a:buSzPct val="171000"/>
              <a:defRPr sz="42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6324599" y="9258300"/>
            <a:ext cx="342901" cy="368300"/>
          </a:xfrm>
          <a:prstGeom prst="rect">
            <a:avLst/>
          </a:prstGeom>
        </p:spPr>
        <p:txBody>
          <a:bodyPr/>
          <a:lstStyle>
            <a:lvl1pPr>
              <a:defRPr>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1270000" y="254000"/>
            <a:ext cx="10464800" cy="2438400"/>
          </a:xfrm>
          <a:prstGeom prst="rect">
            <a:avLst/>
          </a:prstGeom>
        </p:spPr>
        <p:txBody>
          <a:bodyPr/>
          <a:lstStyle>
            <a:lvl1pPr>
              <a:defRPr sz="8400">
                <a:latin typeface="Gill Sans"/>
                <a:ea typeface="Gill Sans"/>
                <a:cs typeface="Gill Sans"/>
                <a:sym typeface="Gill Sans"/>
              </a:defRPr>
            </a:lvl1pPr>
          </a:lstStyle>
          <a:p>
            <a:r>
              <a:t>Title Text</a:t>
            </a:r>
          </a:p>
        </p:txBody>
      </p:sp>
      <p:sp>
        <p:nvSpPr>
          <p:cNvPr id="136" name="Body Level One…"/>
          <p:cNvSpPr txBox="1">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defRPr sz="4200">
                <a:latin typeface="Gill Sans"/>
                <a:ea typeface="Gill Sans"/>
                <a:cs typeface="Gill Sans"/>
                <a:sym typeface="Gill Sans"/>
              </a:defRPr>
            </a:lvl1pPr>
            <a:lvl2pPr marL="1333500" indent="-571500">
              <a:spcBef>
                <a:spcPts val="2400"/>
              </a:spcBef>
              <a:buSzPct val="171000"/>
              <a:defRPr sz="4200">
                <a:latin typeface="Gill Sans"/>
                <a:ea typeface="Gill Sans"/>
                <a:cs typeface="Gill Sans"/>
                <a:sym typeface="Gill Sans"/>
              </a:defRPr>
            </a:lvl2pPr>
            <a:lvl3pPr marL="1778000" indent="-571500">
              <a:spcBef>
                <a:spcPts val="2400"/>
              </a:spcBef>
              <a:buSzPct val="171000"/>
              <a:defRPr sz="4200">
                <a:latin typeface="Gill Sans"/>
                <a:ea typeface="Gill Sans"/>
                <a:cs typeface="Gill Sans"/>
                <a:sym typeface="Gill Sans"/>
              </a:defRPr>
            </a:lvl3pPr>
            <a:lvl4pPr marL="2222500" indent="-571500">
              <a:spcBef>
                <a:spcPts val="2400"/>
              </a:spcBef>
              <a:buSzPct val="171000"/>
              <a:defRPr sz="4200">
                <a:latin typeface="Gill Sans"/>
                <a:ea typeface="Gill Sans"/>
                <a:cs typeface="Gill Sans"/>
                <a:sym typeface="Gill Sans"/>
              </a:defRPr>
            </a:lvl4pPr>
            <a:lvl5pPr marL="2667000" indent="-571500">
              <a:spcBef>
                <a:spcPts val="2400"/>
              </a:spcBef>
              <a:buSzPct val="171000"/>
              <a:defRPr sz="42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6324599" y="9258300"/>
            <a:ext cx="342901" cy="368300"/>
          </a:xfrm>
          <a:prstGeom prst="rect">
            <a:avLst/>
          </a:prstGeom>
        </p:spPr>
        <p:txBody>
          <a:bodyPr/>
          <a:lstStyle>
            <a:lvl1pPr>
              <a:defRPr>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half" idx="13"/>
          </p:nvPr>
        </p:nvSpPr>
        <p:spPr>
          <a:xfrm>
            <a:off x="952500" y="889000"/>
            <a:ext cx="5334000" cy="79756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50927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quarter" idx="15"/>
          </p:nvPr>
        </p:nvSpPr>
        <p:spPr>
          <a:xfrm>
            <a:off x="6724518" y="889000"/>
            <a:ext cx="5334002" cy="37719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ictionary.com/browse/trust"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ible.knowing-jesus.com/Revelation/7/14"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2"/>
          <a:stretch>
            <a:fillRect/>
          </a:stretch>
        </p:blipFill>
        <p:spPr>
          <a:xfrm>
            <a:off x="-559407" y="0"/>
            <a:ext cx="14123614" cy="97536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2. A Jealousy For His Name…"/>
          <p:cNvSpPr txBox="1">
            <a:spLocks noGrp="1"/>
          </p:cNvSpPr>
          <p:nvPr>
            <p:ph type="body" idx="1"/>
          </p:nvPr>
        </p:nvSpPr>
        <p:spPr>
          <a:xfrm>
            <a:off x="289981" y="342832"/>
            <a:ext cx="12424838" cy="9067935"/>
          </a:xfrm>
          <a:prstGeom prst="rect">
            <a:avLst/>
          </a:prstGeom>
        </p:spPr>
        <p:txBody>
          <a:bodyPr anchor="t"/>
          <a:lstStyle/>
          <a:p>
            <a:pPr marL="0" indent="0" algn="ctr">
              <a:spcBef>
                <a:spcPts val="500"/>
              </a:spcBef>
              <a:buSzTx/>
              <a:buNone/>
              <a:defRPr sz="6200" b="1">
                <a:solidFill>
                  <a:srgbClr val="011993"/>
                </a:solidFill>
                <a:latin typeface="+mj-lt"/>
                <a:ea typeface="+mj-ea"/>
                <a:cs typeface="+mj-cs"/>
                <a:sym typeface="Helvetica"/>
              </a:defRPr>
            </a:pPr>
            <a:endParaRPr/>
          </a:p>
          <a:p>
            <a:pPr marL="0" indent="0" algn="ctr">
              <a:spcBef>
                <a:spcPts val="500"/>
              </a:spcBef>
              <a:buSzTx/>
              <a:buNone/>
              <a:defRPr sz="6200" b="1">
                <a:solidFill>
                  <a:srgbClr val="011993"/>
                </a:solidFill>
                <a:latin typeface="+mj-lt"/>
                <a:ea typeface="+mj-ea"/>
                <a:cs typeface="+mj-cs"/>
                <a:sym typeface="Helvetica"/>
              </a:defRPr>
            </a:pPr>
            <a:r>
              <a:t>Intricately bound up with the revelation of Jesus Christ is a picture of the Lamb’s wife, a bride </a:t>
            </a:r>
            <a:r>
              <a:rPr i="1" u="sng">
                <a:solidFill>
                  <a:srgbClr val="941100"/>
                </a:solidFill>
              </a:rPr>
              <a:t>“having the glory of God.”</a:t>
            </a:r>
          </a:p>
        </p:txBody>
      </p:sp>
      <p:pic>
        <p:nvPicPr>
          <p:cNvPr id="173"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1 Samuel 18:16…"/>
          <p:cNvSpPr txBox="1">
            <a:spLocks noGrp="1"/>
          </p:cNvSpPr>
          <p:nvPr>
            <p:ph type="body" idx="1"/>
          </p:nvPr>
        </p:nvSpPr>
        <p:spPr>
          <a:xfrm>
            <a:off x="289981" y="342832"/>
            <a:ext cx="12424838" cy="9067935"/>
          </a:xfrm>
          <a:prstGeom prst="rect">
            <a:avLst/>
          </a:prstGeom>
        </p:spPr>
        <p:txBody>
          <a:bodyPr anchor="t"/>
          <a:lstStyle/>
          <a:p>
            <a:pPr marL="0" indent="0" defTabSz="440077">
              <a:spcBef>
                <a:spcPts val="300"/>
              </a:spcBef>
              <a:buSzTx/>
              <a:buNone/>
              <a:defRPr sz="4860" b="1">
                <a:solidFill>
                  <a:srgbClr val="0B5D18"/>
                </a:solidFill>
                <a:latin typeface="+mj-lt"/>
                <a:ea typeface="+mj-ea"/>
                <a:cs typeface="+mj-cs"/>
                <a:sym typeface="Helvetica"/>
              </a:defRPr>
            </a:pPr>
            <a:r>
              <a:rPr dirty="0"/>
              <a:t>Proverbs 31:1</a:t>
            </a:r>
            <a:r>
              <a:rPr lang="en-CA"/>
              <a:t>0</a:t>
            </a:r>
            <a:endParaRPr/>
          </a:p>
          <a:p>
            <a:pPr marL="0" indent="0" defTabSz="370331">
              <a:spcBef>
                <a:spcPts val="0"/>
              </a:spcBef>
              <a:buSzTx/>
              <a:buNone/>
              <a:defRPr sz="4860">
                <a:latin typeface="Verdana"/>
                <a:ea typeface="Verdana"/>
                <a:cs typeface="Verdana"/>
                <a:sym typeface="Verdana"/>
              </a:defRPr>
            </a:pPr>
            <a:r>
              <a:rPr dirty="0"/>
              <a:t>“Who can find a virtuous wife? For her worth </a:t>
            </a:r>
            <a:r>
              <a:rPr i="1" dirty="0"/>
              <a:t>is</a:t>
            </a:r>
            <a:r>
              <a:rPr dirty="0"/>
              <a:t> far above rubies.”</a:t>
            </a:r>
          </a:p>
          <a:p>
            <a:pPr marL="0" indent="0" defTabSz="370331">
              <a:spcBef>
                <a:spcPts val="0"/>
              </a:spcBef>
              <a:buSzTx/>
              <a:buNone/>
              <a:defRPr sz="4860">
                <a:latin typeface="Verdana"/>
                <a:ea typeface="Verdana"/>
                <a:cs typeface="Verdana"/>
                <a:sym typeface="Verdana"/>
              </a:defRPr>
            </a:pPr>
            <a:endParaRPr dirty="0"/>
          </a:p>
          <a:p>
            <a:pPr marL="0" indent="0" defTabSz="370331">
              <a:spcBef>
                <a:spcPts val="0"/>
              </a:spcBef>
              <a:buSzTx/>
              <a:buNone/>
              <a:defRPr sz="4860">
                <a:latin typeface="Verdana"/>
                <a:ea typeface="Verdana"/>
                <a:cs typeface="Verdana"/>
                <a:sym typeface="Verdana"/>
              </a:defRPr>
            </a:pPr>
            <a:endParaRPr dirty="0"/>
          </a:p>
          <a:p>
            <a:pPr marL="0" indent="0" defTabSz="370331">
              <a:spcBef>
                <a:spcPts val="0"/>
              </a:spcBef>
              <a:buSzTx/>
              <a:buNone/>
              <a:defRPr sz="4860">
                <a:latin typeface="Verdana"/>
                <a:ea typeface="Verdana"/>
                <a:cs typeface="Verdana"/>
                <a:sym typeface="Verdana"/>
              </a:defRPr>
            </a:pPr>
            <a:r>
              <a:rPr b="1" dirty="0"/>
              <a:t>Virtuous =</a:t>
            </a:r>
            <a:r>
              <a:rPr dirty="0"/>
              <a:t> </a:t>
            </a:r>
            <a:r>
              <a:rPr b="1" dirty="0" err="1"/>
              <a:t>chayil</a:t>
            </a:r>
            <a:r>
              <a:rPr b="1" dirty="0"/>
              <a:t>: </a:t>
            </a:r>
            <a:r>
              <a:rPr dirty="0"/>
              <a:t>strength, efficiency, wealth, army</a:t>
            </a:r>
          </a:p>
          <a:p>
            <a:pPr marL="0" indent="0" defTabSz="370331">
              <a:spcBef>
                <a:spcPts val="0"/>
              </a:spcBef>
              <a:buSzTx/>
              <a:buNone/>
              <a:defRPr sz="4860">
                <a:latin typeface="Verdana"/>
                <a:ea typeface="Verdana"/>
                <a:cs typeface="Verdana"/>
                <a:sym typeface="Verdana"/>
              </a:defRPr>
            </a:pPr>
            <a:endParaRPr dirty="0"/>
          </a:p>
          <a:p>
            <a:pPr marL="0" indent="0" defTabSz="370331">
              <a:spcBef>
                <a:spcPts val="0"/>
              </a:spcBef>
              <a:buSzTx/>
              <a:buNone/>
              <a:defRPr sz="4860">
                <a:latin typeface="Verdana"/>
                <a:ea typeface="Verdana"/>
                <a:cs typeface="Verdana"/>
                <a:sym typeface="Verdana"/>
              </a:defRPr>
            </a:pPr>
            <a:r>
              <a:rPr b="1" dirty="0"/>
              <a:t>Original Word:</a:t>
            </a:r>
            <a:r>
              <a:rPr dirty="0"/>
              <a:t> </a:t>
            </a:r>
            <a:r>
              <a:rPr dirty="0" err="1"/>
              <a:t>חַיִל</a:t>
            </a:r>
            <a:endParaRPr dirty="0"/>
          </a:p>
          <a:p>
            <a:pPr marL="0" indent="0" defTabSz="370331">
              <a:spcBef>
                <a:spcPts val="0"/>
              </a:spcBef>
              <a:buSzTx/>
              <a:buNone/>
              <a:defRPr sz="4860">
                <a:latin typeface="Verdana"/>
                <a:ea typeface="Verdana"/>
                <a:cs typeface="Verdana"/>
                <a:sym typeface="Verdana"/>
              </a:defRPr>
            </a:pPr>
            <a:r>
              <a:rPr b="1" dirty="0"/>
              <a:t>Transliteration:</a:t>
            </a:r>
            <a:r>
              <a:rPr dirty="0"/>
              <a:t> </a:t>
            </a:r>
            <a:r>
              <a:rPr dirty="0" err="1"/>
              <a:t>chayil</a:t>
            </a:r>
            <a:endParaRPr dirty="0"/>
          </a:p>
          <a:p>
            <a:pPr marL="0" indent="0" defTabSz="370331">
              <a:spcBef>
                <a:spcPts val="0"/>
              </a:spcBef>
              <a:buSzTx/>
              <a:buNone/>
              <a:defRPr sz="4698">
                <a:solidFill>
                  <a:srgbClr val="001320"/>
                </a:solidFill>
                <a:latin typeface="Verdana"/>
                <a:ea typeface="Verdana"/>
                <a:cs typeface="Verdana"/>
                <a:sym typeface="Verdana"/>
              </a:defRPr>
            </a:pPr>
            <a:endParaRPr dirty="0"/>
          </a:p>
        </p:txBody>
      </p:sp>
      <p:pic>
        <p:nvPicPr>
          <p:cNvPr id="176"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Joshua 14:11 “As yet I am as strong this day as on the day that Moses sent me;…  so now is my strength for war, both for going out and for coming in.”…"/>
          <p:cNvSpPr txBox="1">
            <a:spLocks noGrp="1"/>
          </p:cNvSpPr>
          <p:nvPr>
            <p:ph type="body" idx="1"/>
          </p:nvPr>
        </p:nvSpPr>
        <p:spPr>
          <a:xfrm>
            <a:off x="200552" y="342832"/>
            <a:ext cx="12603696" cy="9067935"/>
          </a:xfrm>
          <a:prstGeom prst="rect">
            <a:avLst/>
          </a:prstGeom>
        </p:spPr>
        <p:txBody>
          <a:bodyPr anchor="t"/>
          <a:lstStyle/>
          <a:p>
            <a:pPr marL="0" indent="0" defTabSz="490727">
              <a:spcBef>
                <a:spcPts val="400"/>
              </a:spcBef>
              <a:buSzTx/>
              <a:buNone/>
              <a:defRPr sz="5800" b="1">
                <a:solidFill>
                  <a:srgbClr val="011993"/>
                </a:solidFill>
                <a:latin typeface="+mj-lt"/>
                <a:ea typeface="+mj-ea"/>
                <a:cs typeface="+mj-cs"/>
                <a:sym typeface="Helvetica"/>
              </a:defRPr>
            </a:pPr>
            <a:r>
              <a:t>You are full of strength and ability. You are fully equipped with a wealth of heavenly resources. </a:t>
            </a:r>
          </a:p>
          <a:p>
            <a:pPr marL="0" indent="0" defTabSz="490727">
              <a:spcBef>
                <a:spcPts val="400"/>
              </a:spcBef>
              <a:buSzTx/>
              <a:buNone/>
              <a:defRPr sz="5800" b="1">
                <a:solidFill>
                  <a:srgbClr val="0B5D18"/>
                </a:solidFill>
                <a:latin typeface="+mj-lt"/>
                <a:ea typeface="+mj-ea"/>
                <a:cs typeface="+mj-cs"/>
                <a:sym typeface="Helvetica"/>
              </a:defRPr>
            </a:pPr>
            <a:endParaRPr/>
          </a:p>
          <a:p>
            <a:pPr marL="0" indent="0" defTabSz="490727">
              <a:spcBef>
                <a:spcPts val="400"/>
              </a:spcBef>
              <a:buSzTx/>
              <a:buNone/>
              <a:defRPr sz="5800" b="1">
                <a:solidFill>
                  <a:srgbClr val="0B5D18"/>
                </a:solidFill>
                <a:latin typeface="+mj-lt"/>
                <a:ea typeface="+mj-ea"/>
                <a:cs typeface="+mj-cs"/>
                <a:sym typeface="Helvetica"/>
              </a:defRPr>
            </a:pPr>
            <a:r>
              <a:t>2 Timothy 1:7 (NKJV)</a:t>
            </a:r>
          </a:p>
          <a:p>
            <a:pPr marL="0" indent="0" defTabSz="457200">
              <a:spcBef>
                <a:spcPts val="0"/>
              </a:spcBef>
              <a:buSzTx/>
              <a:buNone/>
              <a:defRPr sz="5800" i="1">
                <a:latin typeface="Verdana"/>
                <a:ea typeface="Verdana"/>
                <a:cs typeface="Verdana"/>
                <a:sym typeface="Verdana"/>
              </a:defRPr>
            </a:pPr>
            <a:r>
              <a:t>“For God has not given us a spirit of fear, but of power and of love and of a sound mind.”</a:t>
            </a:r>
          </a:p>
        </p:txBody>
      </p:sp>
      <p:pic>
        <p:nvPicPr>
          <p:cNvPr id="179"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Deuteronomy 28:6 “Blessed shall you be when you come in, and blessed shall you be when you go out.”…"/>
          <p:cNvSpPr txBox="1">
            <a:spLocks noGrp="1"/>
          </p:cNvSpPr>
          <p:nvPr>
            <p:ph type="body" idx="1"/>
          </p:nvPr>
        </p:nvSpPr>
        <p:spPr>
          <a:xfrm>
            <a:off x="289981" y="342832"/>
            <a:ext cx="12424838" cy="9067935"/>
          </a:xfrm>
          <a:prstGeom prst="rect">
            <a:avLst/>
          </a:prstGeom>
        </p:spPr>
        <p:txBody>
          <a:bodyPr anchor="t"/>
          <a:lstStyle/>
          <a:p>
            <a:pPr marL="0" indent="0">
              <a:spcBef>
                <a:spcPts val="500"/>
              </a:spcBef>
              <a:buSzTx/>
              <a:buNone/>
              <a:defRPr sz="6300" b="1">
                <a:solidFill>
                  <a:srgbClr val="0B5D18"/>
                </a:solidFill>
                <a:latin typeface="+mj-lt"/>
                <a:ea typeface="+mj-ea"/>
                <a:cs typeface="+mj-cs"/>
                <a:sym typeface="Helvetica"/>
              </a:defRPr>
            </a:pPr>
            <a:r>
              <a:t>2 Corinthians 12:9 (NKJV) </a:t>
            </a:r>
            <a:r>
              <a:rPr b="0" i="1">
                <a:solidFill>
                  <a:srgbClr val="000000"/>
                </a:solidFill>
              </a:rPr>
              <a:t>“ And He said to me, “My grace is sufficient for you, for My strength is made perfect in weakness.”</a:t>
            </a:r>
          </a:p>
          <a:p>
            <a:pPr marL="0" indent="0" defTabSz="457200">
              <a:spcBef>
                <a:spcPts val="0"/>
              </a:spcBef>
              <a:buSzTx/>
              <a:buNone/>
              <a:defRPr sz="6300" b="1">
                <a:latin typeface="Verdana"/>
                <a:ea typeface="Verdana"/>
                <a:cs typeface="Verdana"/>
                <a:sym typeface="Verdana"/>
              </a:defRPr>
            </a:pPr>
            <a:endParaRPr b="0" i="1">
              <a:solidFill>
                <a:srgbClr val="000000"/>
              </a:solidFill>
            </a:endParaRPr>
          </a:p>
          <a:p>
            <a:pPr marL="0" indent="0" defTabSz="457200">
              <a:spcBef>
                <a:spcPts val="0"/>
              </a:spcBef>
              <a:buSzTx/>
              <a:buNone/>
              <a:defRPr sz="6300" b="1">
                <a:solidFill>
                  <a:srgbClr val="008F00"/>
                </a:solidFill>
                <a:latin typeface="Verdana"/>
                <a:ea typeface="Verdana"/>
                <a:cs typeface="Verdana"/>
                <a:sym typeface="Verdana"/>
              </a:defRPr>
            </a:pPr>
            <a:r>
              <a:t>Proverbs 31:11 (NKJV)</a:t>
            </a:r>
          </a:p>
          <a:p>
            <a:pPr marL="0" indent="0" defTabSz="457200">
              <a:spcBef>
                <a:spcPts val="0"/>
              </a:spcBef>
              <a:buSzTx/>
              <a:buNone/>
              <a:defRPr sz="6300" i="1">
                <a:latin typeface="Verdana"/>
                <a:ea typeface="Verdana"/>
                <a:cs typeface="Verdana"/>
                <a:sym typeface="Verdana"/>
              </a:defRPr>
            </a:pPr>
            <a:r>
              <a:t>“The heart of her husband safely </a:t>
            </a:r>
            <a:r>
              <a:rPr u="sng">
                <a:solidFill>
                  <a:srgbClr val="941100"/>
                </a:solidFill>
              </a:rPr>
              <a:t>trusts her</a:t>
            </a:r>
            <a:r>
              <a:rPr i="0"/>
              <a:t>…”</a:t>
            </a:r>
          </a:p>
        </p:txBody>
      </p:sp>
      <p:pic>
        <p:nvPicPr>
          <p:cNvPr id="182"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3. Heart Committed To Honour…"/>
          <p:cNvSpPr txBox="1">
            <a:spLocks noGrp="1"/>
          </p:cNvSpPr>
          <p:nvPr>
            <p:ph type="body" idx="1"/>
          </p:nvPr>
        </p:nvSpPr>
        <p:spPr>
          <a:xfrm>
            <a:off x="289981" y="342832"/>
            <a:ext cx="12424838" cy="9067935"/>
          </a:xfrm>
          <a:prstGeom prst="rect">
            <a:avLst/>
          </a:prstGeom>
        </p:spPr>
        <p:txBody>
          <a:bodyPr anchor="t"/>
          <a:lstStyle/>
          <a:p>
            <a:pPr marL="0" indent="0" defTabSz="306324">
              <a:spcBef>
                <a:spcPts val="0"/>
              </a:spcBef>
              <a:buSzTx/>
              <a:buNone/>
              <a:defRPr sz="4489" b="1">
                <a:solidFill>
                  <a:srgbClr val="011993"/>
                </a:solidFill>
                <a:latin typeface="Verdana"/>
                <a:ea typeface="Verdana"/>
                <a:cs typeface="Verdana"/>
                <a:sym typeface="Verdana"/>
              </a:defRPr>
            </a:pPr>
            <a:r>
              <a:rPr>
                <a:solidFill>
                  <a:srgbClr val="000000"/>
                </a:solidFill>
              </a:rPr>
              <a:t>Trust: </a:t>
            </a:r>
            <a:r>
              <a:rPr b="0" i="1"/>
              <a:t>reliance on the integrity, strength, ability, surety, etc., of a person or thing; </a:t>
            </a:r>
            <a:r>
              <a:rPr b="0" i="1" u="sng">
                <a:solidFill>
                  <a:srgbClr val="941100"/>
                </a:solidFill>
              </a:rPr>
              <a:t>confidence.</a:t>
            </a:r>
          </a:p>
          <a:p>
            <a:pPr marL="0" indent="0" defTabSz="391414">
              <a:spcBef>
                <a:spcPts val="300"/>
              </a:spcBef>
              <a:buSzTx/>
              <a:buNone/>
              <a:defRPr sz="4489" i="1">
                <a:solidFill>
                  <a:srgbClr val="011993"/>
                </a:solidFill>
                <a:latin typeface="+mj-lt"/>
                <a:ea typeface="+mj-ea"/>
                <a:cs typeface="+mj-cs"/>
                <a:sym typeface="Helvetica"/>
              </a:defRPr>
            </a:pPr>
            <a:endParaRPr b="0" i="1" u="sng">
              <a:solidFill>
                <a:srgbClr val="941100"/>
              </a:solidFill>
            </a:endParaRPr>
          </a:p>
          <a:p>
            <a:pPr marL="0" indent="0" defTabSz="306324">
              <a:spcBef>
                <a:spcPts val="0"/>
              </a:spcBef>
              <a:buSzTx/>
              <a:buNone/>
              <a:defRPr sz="4489" b="1">
                <a:latin typeface="Verdana"/>
                <a:ea typeface="Verdana"/>
                <a:cs typeface="Verdana"/>
                <a:sym typeface="Verdana"/>
              </a:defRPr>
            </a:pPr>
            <a:r>
              <a:t>Philippians 1:6 (NKJV)</a:t>
            </a:r>
          </a:p>
          <a:p>
            <a:pPr marL="0" indent="0" defTabSz="306324">
              <a:spcBef>
                <a:spcPts val="0"/>
              </a:spcBef>
              <a:buSzTx/>
              <a:buNone/>
              <a:defRPr sz="4489" i="1">
                <a:latin typeface="Verdana"/>
                <a:ea typeface="Verdana"/>
                <a:cs typeface="Verdana"/>
                <a:sym typeface="Verdana"/>
              </a:defRPr>
            </a:pPr>
            <a:r>
              <a:t>“…being </a:t>
            </a:r>
            <a:r>
              <a:rPr u="sng">
                <a:solidFill>
                  <a:srgbClr val="941100"/>
                </a:solidFill>
              </a:rPr>
              <a:t>confident</a:t>
            </a:r>
            <a:r>
              <a:t> of this very thing, that He who has begun a good work in you will complete it until the day of Jesus Christ;”</a:t>
            </a:r>
          </a:p>
          <a:p>
            <a:pPr marL="0" indent="0" defTabSz="391414">
              <a:spcBef>
                <a:spcPts val="300"/>
              </a:spcBef>
              <a:buSzTx/>
              <a:buNone/>
              <a:defRPr sz="3953" i="1">
                <a:solidFill>
                  <a:srgbClr val="011993"/>
                </a:solidFill>
                <a:latin typeface="+mj-lt"/>
                <a:ea typeface="+mj-ea"/>
                <a:cs typeface="+mj-cs"/>
                <a:sym typeface="Helvetica"/>
              </a:defRPr>
            </a:pPr>
            <a:endParaRPr/>
          </a:p>
          <a:p>
            <a:pPr marL="0" indent="0" defTabSz="391414">
              <a:spcBef>
                <a:spcPts val="300"/>
              </a:spcBef>
              <a:buSzTx/>
              <a:buNone/>
              <a:defRPr sz="3953" i="1">
                <a:solidFill>
                  <a:srgbClr val="011993"/>
                </a:solidFill>
                <a:latin typeface="+mj-lt"/>
                <a:ea typeface="+mj-ea"/>
                <a:cs typeface="+mj-cs"/>
                <a:sym typeface="Helvetica"/>
              </a:defRPr>
            </a:pPr>
            <a:endParaRPr/>
          </a:p>
          <a:p>
            <a:pPr marL="0" indent="0" defTabSz="391414">
              <a:spcBef>
                <a:spcPts val="300"/>
              </a:spcBef>
              <a:buSzTx/>
              <a:buNone/>
              <a:defRPr sz="3953" i="1">
                <a:solidFill>
                  <a:srgbClr val="011993"/>
                </a:solidFill>
                <a:latin typeface="+mj-lt"/>
                <a:ea typeface="+mj-ea"/>
                <a:cs typeface="+mj-cs"/>
                <a:sym typeface="Helvetica"/>
              </a:defRPr>
            </a:pPr>
            <a:endParaRPr/>
          </a:p>
          <a:p>
            <a:pPr marL="0" indent="0" defTabSz="391414">
              <a:spcBef>
                <a:spcPts val="300"/>
              </a:spcBef>
              <a:buSzTx/>
              <a:buNone/>
              <a:defRPr sz="3953" i="1">
                <a:solidFill>
                  <a:srgbClr val="011993"/>
                </a:solidFill>
                <a:latin typeface="+mj-lt"/>
                <a:ea typeface="+mj-ea"/>
                <a:cs typeface="+mj-cs"/>
                <a:sym typeface="Helvetica"/>
              </a:defRPr>
            </a:pPr>
            <a:endParaRPr/>
          </a:p>
          <a:p>
            <a:pPr marL="0" indent="0" defTabSz="391414">
              <a:spcBef>
                <a:spcPts val="300"/>
              </a:spcBef>
              <a:buSzTx/>
              <a:buNone/>
              <a:defRPr sz="3953" i="1">
                <a:solidFill>
                  <a:srgbClr val="011993"/>
                </a:solidFill>
                <a:latin typeface="+mj-lt"/>
                <a:ea typeface="+mj-ea"/>
                <a:cs typeface="+mj-cs"/>
                <a:sym typeface="Helvetica"/>
              </a:defRPr>
            </a:pPr>
            <a:endParaRPr/>
          </a:p>
          <a:p>
            <a:pPr marL="0" indent="0" defTabSz="306324">
              <a:spcBef>
                <a:spcPts val="0"/>
              </a:spcBef>
              <a:buSzTx/>
              <a:buNone/>
              <a:defRPr sz="1541" b="1">
                <a:solidFill>
                  <a:srgbClr val="011993"/>
                </a:solidFill>
                <a:latin typeface="Verdana"/>
                <a:ea typeface="Verdana"/>
                <a:cs typeface="Verdana"/>
                <a:sym typeface="Verdana"/>
              </a:defRPr>
            </a:pPr>
            <a:r>
              <a:rPr>
                <a:solidFill>
                  <a:srgbClr val="000000"/>
                </a:solidFill>
              </a:rPr>
              <a:t>(</a:t>
            </a:r>
            <a:r>
              <a:rPr u="sng">
                <a:solidFill>
                  <a:srgbClr val="000000"/>
                </a:solidFill>
                <a:hlinkClick r:id="rId2"/>
              </a:rPr>
              <a:t>https://www.dictionary.com/browse/trust</a:t>
            </a:r>
            <a:r>
              <a:rPr>
                <a:solidFill>
                  <a:srgbClr val="000000"/>
                </a:solidFill>
              </a:rPr>
              <a:t>). </a:t>
            </a:r>
          </a:p>
        </p:txBody>
      </p:sp>
      <p:pic>
        <p:nvPicPr>
          <p:cNvPr id="185" name="ALtX5LYMQr+ci%NLS64rCw_thumb_1132.jpg" descr="ALtX5LYMQr+ci%NLS64rCw_thumb_1132.jpg"/>
          <p:cNvPicPr>
            <a:picLocks noChangeAspect="1"/>
          </p:cNvPicPr>
          <p:nvPr/>
        </p:nvPicPr>
        <p:blipFill>
          <a:blip r:embed="rId3"/>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1 Samuel 24:5…"/>
          <p:cNvSpPr txBox="1">
            <a:spLocks noGrp="1"/>
          </p:cNvSpPr>
          <p:nvPr>
            <p:ph type="body" idx="1"/>
          </p:nvPr>
        </p:nvSpPr>
        <p:spPr>
          <a:xfrm>
            <a:off x="289981" y="342832"/>
            <a:ext cx="12424838" cy="9067935"/>
          </a:xfrm>
          <a:prstGeom prst="rect">
            <a:avLst/>
          </a:prstGeom>
        </p:spPr>
        <p:txBody>
          <a:bodyPr anchor="t"/>
          <a:lstStyle/>
          <a:p>
            <a:pPr marL="0" indent="0" defTabSz="543305">
              <a:spcBef>
                <a:spcPts val="400"/>
              </a:spcBef>
              <a:buSzTx/>
              <a:buNone/>
              <a:defRPr sz="5766" b="1">
                <a:solidFill>
                  <a:srgbClr val="0B5D18"/>
                </a:solidFill>
                <a:latin typeface="+mj-lt"/>
                <a:ea typeface="+mj-ea"/>
                <a:cs typeface="+mj-cs"/>
                <a:sym typeface="Helvetica"/>
              </a:defRPr>
            </a:pPr>
            <a:r>
              <a:t>2 Corinthians 5:18-20 </a:t>
            </a:r>
            <a:r>
              <a:rPr b="0" i="1">
                <a:solidFill>
                  <a:srgbClr val="000000"/>
                </a:solidFill>
              </a:rPr>
              <a:t>"Now all things are of God, who has reconciled us to Himself through Jesus Christ, </a:t>
            </a:r>
            <a:r>
              <a:rPr b="0" i="1" u="sng">
                <a:solidFill>
                  <a:srgbClr val="941100"/>
                </a:solidFill>
              </a:rPr>
              <a:t>and has given us</a:t>
            </a:r>
            <a:r>
              <a:rPr b="0" i="1">
                <a:solidFill>
                  <a:srgbClr val="000000"/>
                </a:solidFill>
              </a:rPr>
              <a:t> the ministry of reconciliation…”</a:t>
            </a:r>
          </a:p>
          <a:p>
            <a:pPr marL="0" indent="0" defTabSz="543305">
              <a:spcBef>
                <a:spcPts val="400"/>
              </a:spcBef>
              <a:buSzTx/>
              <a:buNone/>
              <a:defRPr sz="5766" b="1">
                <a:solidFill>
                  <a:srgbClr val="0B5D18"/>
                </a:solidFill>
                <a:latin typeface="+mj-lt"/>
                <a:ea typeface="+mj-ea"/>
                <a:cs typeface="+mj-cs"/>
                <a:sym typeface="Helvetica"/>
              </a:defRPr>
            </a:pPr>
            <a:endParaRPr b="0" i="1">
              <a:solidFill>
                <a:srgbClr val="000000"/>
              </a:solidFill>
            </a:endParaRPr>
          </a:p>
          <a:p>
            <a:pPr marL="0" indent="0" defTabSz="543305">
              <a:spcBef>
                <a:spcPts val="400"/>
              </a:spcBef>
              <a:buSzTx/>
              <a:buNone/>
              <a:defRPr sz="5766" b="1">
                <a:solidFill>
                  <a:srgbClr val="011993"/>
                </a:solidFill>
                <a:latin typeface="+mj-lt"/>
                <a:ea typeface="+mj-ea"/>
                <a:cs typeface="+mj-cs"/>
                <a:sym typeface="Helvetica"/>
              </a:defRPr>
            </a:pPr>
            <a:r>
              <a:t>He is so confident in us that he has entrusted us with the message of reconciliation. </a:t>
            </a:r>
          </a:p>
        </p:txBody>
      </p:sp>
      <p:pic>
        <p:nvPicPr>
          <p:cNvPr id="188"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4. A Heart With Bold faith…"/>
          <p:cNvSpPr txBox="1">
            <a:spLocks noGrp="1"/>
          </p:cNvSpPr>
          <p:nvPr>
            <p:ph type="body" idx="1"/>
          </p:nvPr>
        </p:nvSpPr>
        <p:spPr>
          <a:xfrm>
            <a:off x="193475" y="181636"/>
            <a:ext cx="12617850" cy="9229130"/>
          </a:xfrm>
          <a:prstGeom prst="rect">
            <a:avLst/>
          </a:prstGeom>
        </p:spPr>
        <p:txBody>
          <a:bodyPr anchor="t"/>
          <a:lstStyle/>
          <a:p>
            <a:pPr marL="0" indent="0" defTabSz="508254">
              <a:spcBef>
                <a:spcPts val="400"/>
              </a:spcBef>
              <a:buSzTx/>
              <a:buNone/>
              <a:defRPr sz="6300" b="1">
                <a:solidFill>
                  <a:srgbClr val="011993"/>
                </a:solidFill>
                <a:latin typeface="+mj-lt"/>
                <a:ea typeface="+mj-ea"/>
                <a:cs typeface="+mj-cs"/>
                <a:sym typeface="Helvetica"/>
              </a:defRPr>
            </a:pPr>
            <a:r>
              <a:rPr>
                <a:solidFill>
                  <a:srgbClr val="008F00"/>
                </a:solidFill>
              </a:rPr>
              <a:t>Proverbs 31:13 </a:t>
            </a:r>
            <a:r>
              <a:t> </a:t>
            </a:r>
          </a:p>
          <a:p>
            <a:pPr marL="0" indent="0" defTabSz="508254">
              <a:spcBef>
                <a:spcPts val="400"/>
              </a:spcBef>
              <a:buSzTx/>
              <a:buNone/>
              <a:defRPr sz="6300" i="1">
                <a:latin typeface="+mj-lt"/>
                <a:ea typeface="+mj-ea"/>
                <a:cs typeface="+mj-cs"/>
                <a:sym typeface="Helvetica"/>
              </a:defRPr>
            </a:pPr>
            <a:r>
              <a:t>“She seeks wool and flax, and </a:t>
            </a:r>
            <a:r>
              <a:rPr u="sng">
                <a:solidFill>
                  <a:srgbClr val="941100"/>
                </a:solidFill>
              </a:rPr>
              <a:t>willingly works</a:t>
            </a:r>
            <a:r>
              <a:t> with her hands.”</a:t>
            </a:r>
          </a:p>
          <a:p>
            <a:pPr marL="0" indent="0" defTabSz="508254">
              <a:spcBef>
                <a:spcPts val="400"/>
              </a:spcBef>
              <a:buSzTx/>
              <a:buNone/>
              <a:defRPr sz="6300" b="1">
                <a:solidFill>
                  <a:srgbClr val="011993"/>
                </a:solidFill>
                <a:latin typeface="+mj-lt"/>
                <a:ea typeface="+mj-ea"/>
                <a:cs typeface="+mj-cs"/>
                <a:sym typeface="Helvetica"/>
              </a:defRPr>
            </a:pPr>
            <a:endParaRPr/>
          </a:p>
          <a:p>
            <a:pPr marL="0" indent="0" defTabSz="508254">
              <a:spcBef>
                <a:spcPts val="400"/>
              </a:spcBef>
              <a:buSzTx/>
              <a:buNone/>
              <a:defRPr sz="6300" b="1">
                <a:solidFill>
                  <a:srgbClr val="011993"/>
                </a:solidFill>
                <a:latin typeface="+mj-lt"/>
                <a:ea typeface="+mj-ea"/>
                <a:cs typeface="+mj-cs"/>
                <a:sym typeface="Helvetica"/>
              </a:defRPr>
            </a:pPr>
            <a:r>
              <a:t>God sees the yes in our hearts towards him!</a:t>
            </a:r>
          </a:p>
        </p:txBody>
      </p:sp>
      <p:pic>
        <p:nvPicPr>
          <p:cNvPr id="191"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5. A Heart For Redemption…"/>
          <p:cNvSpPr txBox="1">
            <a:spLocks noGrp="1"/>
          </p:cNvSpPr>
          <p:nvPr>
            <p:ph type="body" idx="1"/>
          </p:nvPr>
        </p:nvSpPr>
        <p:spPr>
          <a:xfrm>
            <a:off x="239909" y="136524"/>
            <a:ext cx="12562222" cy="9361555"/>
          </a:xfrm>
          <a:prstGeom prst="rect">
            <a:avLst/>
          </a:prstGeom>
        </p:spPr>
        <p:txBody>
          <a:bodyPr anchor="t"/>
          <a:lstStyle/>
          <a:p>
            <a:pPr marL="0" indent="0" defTabSz="338543">
              <a:spcBef>
                <a:spcPts val="200"/>
              </a:spcBef>
              <a:buSzTx/>
              <a:buNone/>
              <a:defRPr sz="4331" b="1">
                <a:solidFill>
                  <a:srgbClr val="011993"/>
                </a:solidFill>
                <a:latin typeface="+mj-lt"/>
                <a:ea typeface="+mj-ea"/>
                <a:cs typeface="+mj-cs"/>
                <a:sym typeface="Helvetica"/>
              </a:defRPr>
            </a:pPr>
            <a:r>
              <a:t>Jesus sees you as fruitful! </a:t>
            </a:r>
          </a:p>
          <a:p>
            <a:pPr marL="0" indent="0" defTabSz="338543">
              <a:spcBef>
                <a:spcPts val="200"/>
              </a:spcBef>
              <a:buSzTx/>
              <a:buNone/>
              <a:defRPr sz="4331" b="1">
                <a:solidFill>
                  <a:srgbClr val="011993"/>
                </a:solidFill>
                <a:latin typeface="+mj-lt"/>
                <a:ea typeface="+mj-ea"/>
                <a:cs typeface="+mj-cs"/>
                <a:sym typeface="Helvetica"/>
              </a:defRPr>
            </a:pPr>
            <a:endParaRPr/>
          </a:p>
          <a:p>
            <a:pPr marL="0" indent="0" defTabSz="278892">
              <a:spcBef>
                <a:spcPts val="0"/>
              </a:spcBef>
              <a:buSzTx/>
              <a:buNone/>
              <a:defRPr sz="4331" b="1">
                <a:latin typeface="+mj-lt"/>
                <a:ea typeface="+mj-ea"/>
                <a:cs typeface="+mj-cs"/>
                <a:sym typeface="Helvetica"/>
              </a:defRPr>
            </a:pPr>
            <a:r>
              <a:rPr>
                <a:solidFill>
                  <a:srgbClr val="008F00"/>
                </a:solidFill>
              </a:rPr>
              <a:t>Proverbs 31:14-16</a:t>
            </a:r>
            <a:r>
              <a:t> </a:t>
            </a:r>
          </a:p>
          <a:p>
            <a:pPr marL="0" indent="0" defTabSz="278892">
              <a:spcBef>
                <a:spcPts val="0"/>
              </a:spcBef>
              <a:buSzTx/>
              <a:buNone/>
              <a:defRPr sz="4331">
                <a:latin typeface="+mj-lt"/>
                <a:ea typeface="+mj-ea"/>
                <a:cs typeface="+mj-cs"/>
                <a:sym typeface="Helvetica"/>
              </a:defRPr>
            </a:pPr>
            <a:r>
              <a:t>“…She considers a field and buys it; </a:t>
            </a:r>
            <a:r>
              <a:rPr i="1" u="sng"/>
              <a:t>from her profits she plants a vineyard.”</a:t>
            </a:r>
          </a:p>
          <a:p>
            <a:pPr marL="0" indent="0" defTabSz="278892">
              <a:spcBef>
                <a:spcPts val="0"/>
              </a:spcBef>
              <a:buSzTx/>
              <a:buNone/>
              <a:defRPr sz="4331" b="1">
                <a:latin typeface="Verdana"/>
                <a:ea typeface="Verdana"/>
                <a:cs typeface="Verdana"/>
                <a:sym typeface="Verdana"/>
              </a:defRPr>
            </a:pPr>
            <a:endParaRPr i="1" u="sng"/>
          </a:p>
          <a:p>
            <a:pPr marL="0" indent="0" defTabSz="278892">
              <a:spcBef>
                <a:spcPts val="0"/>
              </a:spcBef>
              <a:buSzTx/>
              <a:buNone/>
              <a:defRPr sz="4331" b="1">
                <a:solidFill>
                  <a:srgbClr val="008F00"/>
                </a:solidFill>
                <a:latin typeface="Verdana"/>
                <a:ea typeface="Verdana"/>
                <a:cs typeface="Verdana"/>
                <a:sym typeface="Verdana"/>
              </a:defRPr>
            </a:pPr>
            <a:r>
              <a:t>John 15:16 (NKJV)</a:t>
            </a:r>
          </a:p>
          <a:p>
            <a:pPr marL="0" indent="0" defTabSz="278892">
              <a:spcBef>
                <a:spcPts val="0"/>
              </a:spcBef>
              <a:buSzTx/>
              <a:buNone/>
              <a:defRPr sz="4331">
                <a:latin typeface="Verdana"/>
                <a:ea typeface="Verdana"/>
                <a:cs typeface="Verdana"/>
                <a:sym typeface="Verdana"/>
              </a:defRPr>
            </a:pPr>
            <a:r>
              <a:t>“You did not choose Me, but I chose you and appointed you that you should go and bear fruit, and </a:t>
            </a:r>
            <a:r>
              <a:rPr i="1"/>
              <a:t>that</a:t>
            </a:r>
            <a:r>
              <a:t> your fruit should remain…”</a:t>
            </a:r>
          </a:p>
          <a:p>
            <a:pPr marL="0" indent="0" defTabSz="338543">
              <a:spcBef>
                <a:spcPts val="200"/>
              </a:spcBef>
              <a:buSzTx/>
              <a:buNone/>
              <a:defRPr sz="3538" b="1">
                <a:solidFill>
                  <a:srgbClr val="011993"/>
                </a:solidFill>
                <a:latin typeface="+mj-lt"/>
                <a:ea typeface="+mj-ea"/>
                <a:cs typeface="+mj-cs"/>
                <a:sym typeface="Helvetica"/>
              </a:defRPr>
            </a:pPr>
            <a:endParaRPr/>
          </a:p>
          <a:p>
            <a:pPr marL="0" indent="0" defTabSz="338543">
              <a:spcBef>
                <a:spcPts val="200"/>
              </a:spcBef>
              <a:buSzTx/>
              <a:buNone/>
              <a:defRPr sz="3538" b="1">
                <a:solidFill>
                  <a:srgbClr val="011993"/>
                </a:solidFill>
                <a:latin typeface="+mj-lt"/>
                <a:ea typeface="+mj-ea"/>
                <a:cs typeface="+mj-cs"/>
                <a:sym typeface="Helvetica"/>
              </a:defRPr>
            </a:pPr>
            <a:endParaRPr/>
          </a:p>
          <a:p>
            <a:pPr marL="0" indent="0" defTabSz="338543">
              <a:spcBef>
                <a:spcPts val="200"/>
              </a:spcBef>
              <a:buSzTx/>
              <a:buNone/>
              <a:defRPr sz="3538" b="1">
                <a:solidFill>
                  <a:srgbClr val="011993"/>
                </a:solidFill>
                <a:latin typeface="+mj-lt"/>
                <a:ea typeface="+mj-ea"/>
                <a:cs typeface="+mj-cs"/>
                <a:sym typeface="Helvetica"/>
              </a:defRPr>
            </a:pPr>
            <a:r>
              <a:t> </a:t>
            </a:r>
          </a:p>
        </p:txBody>
      </p:sp>
      <p:pic>
        <p:nvPicPr>
          <p:cNvPr id="194"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6. A Heart For Rejoicing…"/>
          <p:cNvSpPr txBox="1">
            <a:spLocks noGrp="1"/>
          </p:cNvSpPr>
          <p:nvPr>
            <p:ph type="body" idx="1"/>
          </p:nvPr>
        </p:nvSpPr>
        <p:spPr>
          <a:xfrm>
            <a:off x="289981" y="102855"/>
            <a:ext cx="12490785" cy="9449465"/>
          </a:xfrm>
          <a:prstGeom prst="rect">
            <a:avLst/>
          </a:prstGeom>
        </p:spPr>
        <p:txBody>
          <a:bodyPr anchor="t"/>
          <a:lstStyle/>
          <a:p>
            <a:pPr marL="0" indent="0" defTabSz="406908">
              <a:spcBef>
                <a:spcPts val="0"/>
              </a:spcBef>
              <a:buSzTx/>
              <a:buNone/>
              <a:defRPr sz="4984" b="1">
                <a:solidFill>
                  <a:srgbClr val="008F00"/>
                </a:solidFill>
                <a:latin typeface="Verdana"/>
                <a:ea typeface="Verdana"/>
                <a:cs typeface="Verdana"/>
                <a:sym typeface="Verdana"/>
              </a:defRPr>
            </a:pPr>
            <a:r>
              <a:t>John 15:2</a:t>
            </a:r>
          </a:p>
          <a:p>
            <a:pPr marL="0" indent="0" defTabSz="406908">
              <a:spcBef>
                <a:spcPts val="0"/>
              </a:spcBef>
              <a:buSzTx/>
              <a:buNone/>
              <a:defRPr sz="4984">
                <a:latin typeface="Verdana"/>
                <a:ea typeface="Verdana"/>
                <a:cs typeface="Verdana"/>
                <a:sym typeface="Verdana"/>
              </a:defRPr>
            </a:pPr>
            <a:r>
              <a:t>Every branch in Me that does not bear fruit He </a:t>
            </a:r>
            <a:r>
              <a:rPr i="1" u="sng"/>
              <a:t>takes away</a:t>
            </a:r>
            <a:r>
              <a:t>;”   </a:t>
            </a:r>
            <a:r>
              <a:rPr sz="5962" b="1">
                <a:solidFill>
                  <a:srgbClr val="011993"/>
                </a:solidFill>
              </a:rPr>
              <a:t>?????</a:t>
            </a:r>
          </a:p>
          <a:p>
            <a:pPr marL="0" indent="0" defTabSz="406908">
              <a:spcBef>
                <a:spcPts val="0"/>
              </a:spcBef>
              <a:buSzTx/>
              <a:buNone/>
              <a:defRPr sz="4984">
                <a:latin typeface="Verdana"/>
                <a:ea typeface="Verdana"/>
                <a:cs typeface="Verdana"/>
                <a:sym typeface="Verdana"/>
              </a:defRPr>
            </a:pPr>
            <a:endParaRPr sz="5962" b="1">
              <a:solidFill>
                <a:srgbClr val="011993"/>
              </a:solidFill>
            </a:endParaRPr>
          </a:p>
          <a:p>
            <a:pPr marL="0" indent="0" defTabSz="406908">
              <a:spcBef>
                <a:spcPts val="0"/>
              </a:spcBef>
              <a:buSzTx/>
              <a:buNone/>
              <a:defRPr sz="4984">
                <a:latin typeface="Verdana"/>
                <a:ea typeface="Verdana"/>
                <a:cs typeface="Verdana"/>
                <a:sym typeface="Verdana"/>
              </a:defRPr>
            </a:pPr>
            <a:r>
              <a:t>He is not going to cast you away like this </a:t>
            </a:r>
            <a:r>
              <a:rPr i="1" u="sng"/>
              <a:t>brutal translation</a:t>
            </a:r>
            <a:r>
              <a:t> suggests. He will lift you up, lift you out of the mud and make sure you’re facing the sun again. </a:t>
            </a:r>
            <a:r>
              <a:rPr b="1" i="1" u="sng">
                <a:solidFill>
                  <a:srgbClr val="941100"/>
                </a:solidFill>
              </a:rPr>
              <a:t>You are a fruit bearing branch because you are one with the fruitful vine.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7. A Heart For Transformation…"/>
          <p:cNvSpPr txBox="1">
            <a:spLocks noGrp="1"/>
          </p:cNvSpPr>
          <p:nvPr>
            <p:ph type="body" idx="1"/>
          </p:nvPr>
        </p:nvSpPr>
        <p:spPr>
          <a:xfrm>
            <a:off x="289981" y="342832"/>
            <a:ext cx="12424838" cy="9067935"/>
          </a:xfrm>
          <a:prstGeom prst="rect">
            <a:avLst/>
          </a:prstGeom>
        </p:spPr>
        <p:txBody>
          <a:bodyPr anchor="t"/>
          <a:lstStyle/>
          <a:p>
            <a:pPr marL="0" indent="0">
              <a:spcBef>
                <a:spcPts val="500"/>
              </a:spcBef>
              <a:buSzTx/>
              <a:buNone/>
              <a:defRPr sz="6100" b="1">
                <a:solidFill>
                  <a:srgbClr val="011993"/>
                </a:solidFill>
                <a:latin typeface="+mj-lt"/>
                <a:ea typeface="+mj-ea"/>
                <a:cs typeface="+mj-cs"/>
                <a:sym typeface="Helvetica"/>
              </a:defRPr>
            </a:pPr>
            <a:r>
              <a:t>Jesus sees you as generous and loving! </a:t>
            </a:r>
          </a:p>
          <a:p>
            <a:pPr marL="0" indent="0">
              <a:spcBef>
                <a:spcPts val="500"/>
              </a:spcBef>
              <a:buSzTx/>
              <a:buNone/>
              <a:defRPr sz="6100" b="1">
                <a:solidFill>
                  <a:srgbClr val="011993"/>
                </a:solidFill>
                <a:latin typeface="+mj-lt"/>
                <a:ea typeface="+mj-ea"/>
                <a:cs typeface="+mj-cs"/>
                <a:sym typeface="Helvetica"/>
              </a:defRPr>
            </a:pPr>
            <a:endParaRPr/>
          </a:p>
          <a:p>
            <a:pPr marL="0" indent="0">
              <a:spcBef>
                <a:spcPts val="500"/>
              </a:spcBef>
              <a:buSzTx/>
              <a:buNone/>
              <a:defRPr sz="6100" b="1">
                <a:solidFill>
                  <a:srgbClr val="008F00"/>
                </a:solidFill>
                <a:latin typeface="+mj-lt"/>
                <a:ea typeface="+mj-ea"/>
                <a:cs typeface="+mj-cs"/>
                <a:sym typeface="Helvetica"/>
              </a:defRPr>
            </a:pPr>
            <a:r>
              <a:t>Proverbs 31:17-20 </a:t>
            </a:r>
          </a:p>
          <a:p>
            <a:pPr marL="0" indent="0" defTabSz="457200">
              <a:spcBef>
                <a:spcPts val="0"/>
              </a:spcBef>
              <a:buSzTx/>
              <a:buNone/>
              <a:defRPr sz="6100" i="1">
                <a:latin typeface="Verdana"/>
                <a:ea typeface="Verdana"/>
                <a:cs typeface="Verdana"/>
                <a:sym typeface="Verdana"/>
              </a:defRPr>
            </a:pPr>
            <a:r>
              <a:t>“…She extends her hand to the poor, Yes, </a:t>
            </a:r>
            <a:r>
              <a:rPr u="sng"/>
              <a:t>she reaches out her hands to the needy</a:t>
            </a:r>
            <a:r>
              <a:t>.”</a:t>
            </a:r>
          </a:p>
        </p:txBody>
      </p:sp>
      <p:pic>
        <p:nvPicPr>
          <p:cNvPr id="199" name="ALtX5LYMQr+ci%NLS64rCw_thumb_1132.jpg" descr="ALtX5LYMQr+ci%NLS64rCw_thumb_1132.jpg"/>
          <p:cNvPicPr>
            <a:picLocks noChangeAspect="1"/>
          </p:cNvPicPr>
          <p:nvPr/>
        </p:nvPicPr>
        <p:blipFill>
          <a:blip r:embed="rId2"/>
          <a:stretch>
            <a:fillRect/>
          </a:stretch>
        </p:blipFill>
        <p:spPr>
          <a:xfrm>
            <a:off x="8914820" y="8079454"/>
            <a:ext cx="4042242" cy="152303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1 Samuel 13:14…"/>
          <p:cNvSpPr txBox="1">
            <a:spLocks noGrp="1"/>
          </p:cNvSpPr>
          <p:nvPr>
            <p:ph type="body" idx="1"/>
          </p:nvPr>
        </p:nvSpPr>
        <p:spPr>
          <a:xfrm>
            <a:off x="289981" y="342832"/>
            <a:ext cx="12424838" cy="9067935"/>
          </a:xfrm>
          <a:prstGeom prst="rect">
            <a:avLst/>
          </a:prstGeom>
        </p:spPr>
        <p:txBody>
          <a:bodyPr anchor="t"/>
          <a:lstStyle/>
          <a:p>
            <a:pPr marL="0" indent="0">
              <a:spcBef>
                <a:spcPts val="500"/>
              </a:spcBef>
              <a:buSzTx/>
              <a:buNone/>
              <a:defRPr sz="6200" b="1">
                <a:solidFill>
                  <a:srgbClr val="0B5D18"/>
                </a:solidFill>
                <a:latin typeface="+mj-lt"/>
                <a:ea typeface="+mj-ea"/>
                <a:cs typeface="+mj-cs"/>
                <a:sym typeface="Helvetica"/>
              </a:defRPr>
            </a:pPr>
            <a:r>
              <a:t>John 5:39 </a:t>
            </a:r>
            <a:r>
              <a:rPr b="0" i="1">
                <a:solidFill>
                  <a:srgbClr val="000000"/>
                </a:solidFill>
              </a:rPr>
              <a:t>“You search the Scriptures because you think they give you eternal life. </a:t>
            </a:r>
            <a:r>
              <a:rPr b="0" i="1" u="sng">
                <a:solidFill>
                  <a:srgbClr val="941100"/>
                </a:solidFill>
              </a:rPr>
              <a:t>But the Scriptures point to me!”</a:t>
            </a:r>
          </a:p>
          <a:p>
            <a:pPr marL="0" indent="0">
              <a:spcBef>
                <a:spcPts val="500"/>
              </a:spcBef>
              <a:buSzTx/>
              <a:buNone/>
              <a:defRPr sz="6200" i="1">
                <a:latin typeface="+mj-lt"/>
                <a:ea typeface="+mj-ea"/>
                <a:cs typeface="+mj-cs"/>
                <a:sym typeface="Helvetica"/>
              </a:defRPr>
            </a:pPr>
            <a:endParaRPr b="0" i="1" u="sng">
              <a:solidFill>
                <a:srgbClr val="941100"/>
              </a:solidFill>
            </a:endParaRPr>
          </a:p>
          <a:p>
            <a:pPr marL="0" indent="0">
              <a:spcBef>
                <a:spcPts val="500"/>
              </a:spcBef>
              <a:buSzTx/>
              <a:buNone/>
              <a:defRPr sz="6200" b="1">
                <a:solidFill>
                  <a:srgbClr val="0B5D18"/>
                </a:solidFill>
                <a:latin typeface="+mj-lt"/>
                <a:ea typeface="+mj-ea"/>
                <a:cs typeface="+mj-cs"/>
                <a:sym typeface="Helvetica"/>
              </a:defRPr>
            </a:pPr>
            <a:r>
              <a:t>1 Corinthians 6:17 </a:t>
            </a:r>
            <a:r>
              <a:rPr b="0" i="1">
                <a:solidFill>
                  <a:srgbClr val="000000"/>
                </a:solidFill>
              </a:rPr>
              <a:t>“But the person who is joined to the Lord is one spirit with him.”</a:t>
            </a:r>
          </a:p>
        </p:txBody>
      </p:sp>
      <p:pic>
        <p:nvPicPr>
          <p:cNvPr id="149"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2 Samuel 11:1-5 “It happened in the spring of the year, at the time when kings go out to battle, … But David remained at Jerusalem. Then it happened And from the roof he saw a woman bathing, and the woman was very beautiful to behold. … ‘Is this not Bathsheba, the daughter of Eliam, the wife of Uriah the Hittite?” Then David sent messengers, and took her; and she came to him, and he lay with her,…”"/>
          <p:cNvSpPr txBox="1">
            <a:spLocks noGrp="1"/>
          </p:cNvSpPr>
          <p:nvPr>
            <p:ph type="body" idx="1"/>
          </p:nvPr>
        </p:nvSpPr>
        <p:spPr>
          <a:xfrm>
            <a:off x="199097" y="139236"/>
            <a:ext cx="12572938" cy="9383449"/>
          </a:xfrm>
          <a:prstGeom prst="rect">
            <a:avLst/>
          </a:prstGeom>
        </p:spPr>
        <p:txBody>
          <a:bodyPr anchor="t"/>
          <a:lstStyle/>
          <a:p>
            <a:pPr marL="0" indent="0" defTabSz="514094">
              <a:spcBef>
                <a:spcPts val="400"/>
              </a:spcBef>
              <a:buSzTx/>
              <a:buNone/>
              <a:defRPr sz="5500" b="1">
                <a:solidFill>
                  <a:srgbClr val="0B5D18"/>
                </a:solidFill>
                <a:latin typeface="+mj-lt"/>
                <a:ea typeface="+mj-ea"/>
                <a:cs typeface="+mj-cs"/>
                <a:sym typeface="Helvetica"/>
              </a:defRPr>
            </a:pPr>
            <a:r>
              <a:t>Romans 5:5  (NKJV)</a:t>
            </a:r>
          </a:p>
          <a:p>
            <a:pPr marL="0" indent="0" defTabSz="457200">
              <a:spcBef>
                <a:spcPts val="0"/>
              </a:spcBef>
              <a:buSzTx/>
              <a:buNone/>
              <a:defRPr sz="5500" i="1">
                <a:latin typeface="Verdana"/>
                <a:ea typeface="Verdana"/>
                <a:cs typeface="Verdana"/>
                <a:sym typeface="Verdana"/>
              </a:defRPr>
            </a:pPr>
            <a:r>
              <a:t>“Now hope does not disappoint, because </a:t>
            </a:r>
            <a:r>
              <a:rPr u="sng">
                <a:solidFill>
                  <a:srgbClr val="941100"/>
                </a:solidFill>
              </a:rPr>
              <a:t>the love of God has been poured out in our hearts</a:t>
            </a:r>
            <a:r>
              <a:t> by the Holy Spirit who was given to us.”</a:t>
            </a:r>
          </a:p>
          <a:p>
            <a:pPr marL="0" indent="0" defTabSz="514094">
              <a:spcBef>
                <a:spcPts val="400"/>
              </a:spcBef>
              <a:buSzTx/>
              <a:buNone/>
              <a:defRPr sz="5500" b="1" i="1">
                <a:solidFill>
                  <a:srgbClr val="0B5D18"/>
                </a:solidFill>
                <a:latin typeface="+mj-lt"/>
                <a:ea typeface="+mj-ea"/>
                <a:cs typeface="+mj-cs"/>
                <a:sym typeface="Helvetica"/>
              </a:defRPr>
            </a:pPr>
            <a:endParaRPr/>
          </a:p>
          <a:p>
            <a:pPr marL="0" indent="0" defTabSz="514094">
              <a:spcBef>
                <a:spcPts val="400"/>
              </a:spcBef>
              <a:buSzTx/>
              <a:buNone/>
              <a:defRPr sz="5500" b="1" i="1">
                <a:latin typeface="+mj-lt"/>
                <a:ea typeface="+mj-ea"/>
                <a:cs typeface="+mj-cs"/>
                <a:sym typeface="Helvetica"/>
              </a:defRPr>
            </a:pPr>
            <a:r>
              <a:t>We love because he first loved us!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2 Samuel 15:31…"/>
          <p:cNvSpPr txBox="1">
            <a:spLocks noGrp="1"/>
          </p:cNvSpPr>
          <p:nvPr>
            <p:ph type="body" idx="1"/>
          </p:nvPr>
        </p:nvSpPr>
        <p:spPr>
          <a:xfrm>
            <a:off x="289981" y="342832"/>
            <a:ext cx="12424838" cy="9067935"/>
          </a:xfrm>
          <a:prstGeom prst="rect">
            <a:avLst/>
          </a:prstGeom>
        </p:spPr>
        <p:txBody>
          <a:bodyPr anchor="t"/>
          <a:lstStyle/>
          <a:p>
            <a:pPr marL="0" indent="0" defTabSz="484886">
              <a:spcBef>
                <a:spcPts val="400"/>
              </a:spcBef>
              <a:buSzTx/>
              <a:buNone/>
              <a:defRPr sz="5146" b="1">
                <a:solidFill>
                  <a:srgbClr val="011993"/>
                </a:solidFill>
                <a:latin typeface="+mj-lt"/>
                <a:ea typeface="+mj-ea"/>
                <a:cs typeface="+mj-cs"/>
                <a:sym typeface="Helvetica"/>
              </a:defRPr>
            </a:pPr>
            <a:r>
              <a:t>Jesus love your clothes!</a:t>
            </a:r>
          </a:p>
          <a:p>
            <a:pPr marL="0" indent="0" defTabSz="484886">
              <a:spcBef>
                <a:spcPts val="400"/>
              </a:spcBef>
              <a:buSzTx/>
              <a:buNone/>
              <a:defRPr sz="5146" b="1">
                <a:solidFill>
                  <a:srgbClr val="011993"/>
                </a:solidFill>
                <a:latin typeface="+mj-lt"/>
                <a:ea typeface="+mj-ea"/>
                <a:cs typeface="+mj-cs"/>
                <a:sym typeface="Helvetica"/>
              </a:defRPr>
            </a:pPr>
            <a:endParaRPr/>
          </a:p>
          <a:p>
            <a:pPr marL="0" indent="0" defTabSz="379475">
              <a:spcBef>
                <a:spcPts val="0"/>
              </a:spcBef>
              <a:buSzTx/>
              <a:buNone/>
              <a:defRPr sz="5146" b="1">
                <a:solidFill>
                  <a:srgbClr val="008F00"/>
                </a:solidFill>
                <a:latin typeface="Verdana"/>
                <a:ea typeface="Verdana"/>
                <a:cs typeface="Verdana"/>
                <a:sym typeface="Verdana"/>
              </a:defRPr>
            </a:pPr>
            <a:r>
              <a:t>Proverbs 31:21-22</a:t>
            </a:r>
          </a:p>
          <a:p>
            <a:pPr marL="0" indent="0" defTabSz="379475">
              <a:spcBef>
                <a:spcPts val="0"/>
              </a:spcBef>
              <a:buSzTx/>
              <a:buNone/>
              <a:defRPr sz="5146" i="1">
                <a:latin typeface="Verdana"/>
                <a:ea typeface="Verdana"/>
                <a:cs typeface="Verdana"/>
                <a:sym typeface="Verdana"/>
              </a:defRPr>
            </a:pPr>
            <a:r>
              <a:t>“… She makes tapestry for herself; Her clothing is fine linen and purple.”</a:t>
            </a:r>
          </a:p>
          <a:p>
            <a:pPr marL="0" indent="0" defTabSz="379475">
              <a:spcBef>
                <a:spcPts val="0"/>
              </a:spcBef>
              <a:buSzTx/>
              <a:buNone/>
              <a:defRPr sz="5146">
                <a:latin typeface="Verdana"/>
                <a:ea typeface="Verdana"/>
                <a:cs typeface="Verdana"/>
                <a:sym typeface="Verdana"/>
              </a:defRPr>
            </a:pPr>
            <a:endParaRPr/>
          </a:p>
          <a:p>
            <a:pPr marL="0" indent="0" defTabSz="379475">
              <a:spcBef>
                <a:spcPts val="0"/>
              </a:spcBef>
              <a:buSzTx/>
              <a:buNone/>
              <a:defRPr sz="5146" b="1">
                <a:solidFill>
                  <a:srgbClr val="008F00"/>
                </a:solidFill>
                <a:latin typeface="Verdana"/>
                <a:ea typeface="Verdana"/>
                <a:cs typeface="Verdana"/>
                <a:sym typeface="Verdana"/>
              </a:defRPr>
            </a:pPr>
            <a:r>
              <a:rPr>
                <a:hlinkClick r:id="rId2"/>
              </a:rPr>
              <a:t>Revelation 7:14</a:t>
            </a:r>
          </a:p>
          <a:p>
            <a:pPr marL="0" indent="0" defTabSz="379475">
              <a:spcBef>
                <a:spcPts val="0"/>
              </a:spcBef>
              <a:buSzTx/>
              <a:buNone/>
              <a:defRPr sz="5146">
                <a:latin typeface="Verdana"/>
                <a:ea typeface="Verdana"/>
                <a:cs typeface="Verdana"/>
                <a:sym typeface="Verdana"/>
              </a:defRPr>
            </a:pPr>
            <a:r>
              <a:rPr i="1"/>
              <a:t>“…they have washed their robes and made them white in the blood of the Lamb.”</a:t>
            </a:r>
            <a:r>
              <a:t> </a:t>
            </a:r>
          </a:p>
        </p:txBody>
      </p:sp>
      <p:pic>
        <p:nvPicPr>
          <p:cNvPr id="204" name="ALtX5LYMQr+ci%NLS64rCw_thumb_1132.jpg" descr="ALtX5LYMQr+ci%NLS64rCw_thumb_1132.jpg"/>
          <p:cNvPicPr>
            <a:picLocks noChangeAspect="1"/>
          </p:cNvPicPr>
          <p:nvPr/>
        </p:nvPicPr>
        <p:blipFill>
          <a:blip r:embed="rId3"/>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David failed his children.…"/>
          <p:cNvSpPr txBox="1">
            <a:spLocks noGrp="1"/>
          </p:cNvSpPr>
          <p:nvPr>
            <p:ph type="body" idx="1"/>
          </p:nvPr>
        </p:nvSpPr>
        <p:spPr>
          <a:xfrm>
            <a:off x="289981" y="342832"/>
            <a:ext cx="12424838" cy="9067935"/>
          </a:xfrm>
          <a:prstGeom prst="rect">
            <a:avLst/>
          </a:prstGeom>
        </p:spPr>
        <p:txBody>
          <a:bodyPr anchor="t"/>
          <a:lstStyle/>
          <a:p>
            <a:pPr marL="0" indent="0" defTabSz="519937">
              <a:spcBef>
                <a:spcPts val="400"/>
              </a:spcBef>
              <a:buSzTx/>
              <a:buNone/>
              <a:defRPr sz="5518" b="1">
                <a:solidFill>
                  <a:srgbClr val="5F327B"/>
                </a:solidFill>
                <a:latin typeface="+mj-lt"/>
                <a:ea typeface="+mj-ea"/>
                <a:cs typeface="+mj-cs"/>
                <a:sym typeface="Helvetica"/>
              </a:defRPr>
            </a:pPr>
            <a:r>
              <a:rPr>
                <a:solidFill>
                  <a:srgbClr val="011993"/>
                </a:solidFill>
              </a:rPr>
              <a:t>You’re awesome… and He wants you to know it! </a:t>
            </a:r>
            <a:r>
              <a:t> </a:t>
            </a:r>
          </a:p>
          <a:p>
            <a:pPr marL="0" indent="0" defTabSz="519937">
              <a:spcBef>
                <a:spcPts val="400"/>
              </a:spcBef>
              <a:buSzTx/>
              <a:buNone/>
              <a:defRPr sz="5518" b="1">
                <a:solidFill>
                  <a:srgbClr val="5F327B"/>
                </a:solidFill>
                <a:latin typeface="+mj-lt"/>
                <a:ea typeface="+mj-ea"/>
                <a:cs typeface="+mj-cs"/>
                <a:sym typeface="Helvetica"/>
              </a:defRPr>
            </a:pPr>
            <a:endParaRPr/>
          </a:p>
          <a:p>
            <a:pPr marL="0" indent="0" defTabSz="406908">
              <a:spcBef>
                <a:spcPts val="0"/>
              </a:spcBef>
              <a:buSzTx/>
              <a:buNone/>
              <a:defRPr sz="5518" b="1">
                <a:latin typeface="Verdana"/>
                <a:ea typeface="Verdana"/>
                <a:cs typeface="Verdana"/>
                <a:sym typeface="Verdana"/>
              </a:defRPr>
            </a:pPr>
            <a:r>
              <a:rPr>
                <a:solidFill>
                  <a:srgbClr val="008F00"/>
                </a:solidFill>
              </a:rPr>
              <a:t>Proverbs 31:23-28</a:t>
            </a:r>
            <a:r>
              <a:t>  </a:t>
            </a:r>
            <a:r>
              <a:rPr b="0"/>
              <a:t>“Her husband </a:t>
            </a:r>
            <a:r>
              <a:rPr b="0" i="1"/>
              <a:t>also,</a:t>
            </a:r>
            <a:r>
              <a:rPr b="0"/>
              <a:t> </a:t>
            </a:r>
            <a:r>
              <a:rPr b="0" i="1" u="sng"/>
              <a:t>and he praises her…”</a:t>
            </a:r>
          </a:p>
          <a:p>
            <a:pPr marL="0" indent="0" defTabSz="406908">
              <a:spcBef>
                <a:spcPts val="0"/>
              </a:spcBef>
              <a:buSzTx/>
              <a:buNone/>
              <a:defRPr sz="5518">
                <a:latin typeface="Verdana"/>
                <a:ea typeface="Verdana"/>
                <a:cs typeface="Verdana"/>
                <a:sym typeface="Verdana"/>
              </a:defRPr>
            </a:pPr>
            <a:endParaRPr i="1" u="sng"/>
          </a:p>
          <a:p>
            <a:pPr marL="0" indent="0" defTabSz="406908">
              <a:spcBef>
                <a:spcPts val="0"/>
              </a:spcBef>
              <a:buSzTx/>
              <a:buNone/>
              <a:defRPr sz="5518">
                <a:latin typeface="Verdana"/>
                <a:ea typeface="Verdana"/>
                <a:cs typeface="Verdana"/>
                <a:sym typeface="Verdana"/>
              </a:defRPr>
            </a:pPr>
            <a:r>
              <a:rPr b="1">
                <a:solidFill>
                  <a:schemeClr val="accent2">
                    <a:lumOff val="-5333"/>
                  </a:schemeClr>
                </a:solidFill>
              </a:rPr>
              <a:t>Proverbs 31:29-31</a:t>
            </a:r>
            <a:r>
              <a:t> </a:t>
            </a:r>
          </a:p>
          <a:p>
            <a:pPr marL="0" indent="0" defTabSz="406908">
              <a:spcBef>
                <a:spcPts val="0"/>
              </a:spcBef>
              <a:buSzTx/>
              <a:buNone/>
              <a:defRPr sz="5518">
                <a:latin typeface="Verdana"/>
                <a:ea typeface="Verdana"/>
                <a:cs typeface="Verdana"/>
                <a:sym typeface="Verdana"/>
              </a:defRPr>
            </a:pPr>
            <a:r>
              <a:t>“Many daughters have done well…”</a:t>
            </a:r>
            <a:endParaRPr i="1"/>
          </a:p>
        </p:txBody>
      </p:sp>
      <p:pic>
        <p:nvPicPr>
          <p:cNvPr id="207"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1 Kings 1:6…"/>
          <p:cNvSpPr txBox="1">
            <a:spLocks noGrp="1"/>
          </p:cNvSpPr>
          <p:nvPr>
            <p:ph type="body" idx="1"/>
          </p:nvPr>
        </p:nvSpPr>
        <p:spPr>
          <a:xfrm>
            <a:off x="289981" y="342832"/>
            <a:ext cx="12424838" cy="9067935"/>
          </a:xfrm>
          <a:prstGeom prst="rect">
            <a:avLst/>
          </a:prstGeom>
        </p:spPr>
        <p:txBody>
          <a:bodyPr anchor="t"/>
          <a:lstStyle/>
          <a:p>
            <a:pPr marL="0" indent="0">
              <a:spcBef>
                <a:spcPts val="500"/>
              </a:spcBef>
              <a:buSzTx/>
              <a:buNone/>
              <a:defRPr sz="6200" b="1">
                <a:solidFill>
                  <a:srgbClr val="011993"/>
                </a:solidFill>
                <a:latin typeface="+mj-lt"/>
                <a:ea typeface="+mj-ea"/>
                <a:cs typeface="+mj-cs"/>
                <a:sym typeface="Helvetica"/>
              </a:defRPr>
            </a:pPr>
            <a:r>
              <a:t>Let’s keep listening and looking for Jesus. Let’s be open to seeing ourselves in Him and what He sees in us. Let’s be open to hearing him talk to us, about us, and receive his love and affection. </a:t>
            </a:r>
          </a:p>
          <a:p>
            <a:pPr marL="0" indent="0" algn="ctr">
              <a:spcBef>
                <a:spcPts val="500"/>
              </a:spcBef>
              <a:buSzTx/>
              <a:buNone/>
              <a:defRPr sz="6200" b="1">
                <a:solidFill>
                  <a:srgbClr val="941100"/>
                </a:solidFill>
                <a:latin typeface="+mj-lt"/>
                <a:ea typeface="+mj-ea"/>
                <a:cs typeface="+mj-cs"/>
                <a:sym typeface="Helvetica"/>
              </a:defRPr>
            </a:pPr>
            <a:r>
              <a:t>The Jesus Trip is a dialogue!</a:t>
            </a:r>
          </a:p>
        </p:txBody>
      </p:sp>
      <p:pic>
        <p:nvPicPr>
          <p:cNvPr id="210"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Image" descr="Image"/>
          <p:cNvPicPr>
            <a:picLocks noChangeAspect="1"/>
          </p:cNvPicPr>
          <p:nvPr/>
        </p:nvPicPr>
        <p:blipFill>
          <a:blip r:embed="rId2"/>
          <a:stretch>
            <a:fillRect/>
          </a:stretch>
        </p:blipFill>
        <p:spPr>
          <a:xfrm>
            <a:off x="-559407" y="0"/>
            <a:ext cx="14123614" cy="97536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1 Samuel 16:1…"/>
          <p:cNvSpPr txBox="1">
            <a:spLocks noGrp="1"/>
          </p:cNvSpPr>
          <p:nvPr>
            <p:ph type="body" idx="1"/>
          </p:nvPr>
        </p:nvSpPr>
        <p:spPr>
          <a:xfrm>
            <a:off x="289981" y="342832"/>
            <a:ext cx="12424838" cy="9067935"/>
          </a:xfrm>
          <a:prstGeom prst="rect">
            <a:avLst/>
          </a:prstGeom>
        </p:spPr>
        <p:txBody>
          <a:bodyPr anchor="t"/>
          <a:lstStyle/>
          <a:p>
            <a:pPr marL="0" indent="0">
              <a:spcBef>
                <a:spcPts val="500"/>
              </a:spcBef>
              <a:buSzTx/>
              <a:buNone/>
              <a:defRPr sz="6200" b="1">
                <a:solidFill>
                  <a:srgbClr val="0B5D18"/>
                </a:solidFill>
                <a:latin typeface="+mj-lt"/>
                <a:ea typeface="+mj-ea"/>
                <a:cs typeface="+mj-cs"/>
                <a:sym typeface="Helvetica"/>
              </a:defRPr>
            </a:pPr>
            <a:r>
              <a:t>Ephesians 5:31 </a:t>
            </a:r>
          </a:p>
          <a:p>
            <a:pPr marL="0" indent="0">
              <a:spcBef>
                <a:spcPts val="500"/>
              </a:spcBef>
              <a:buSzTx/>
              <a:buNone/>
              <a:defRPr sz="6200" b="1">
                <a:solidFill>
                  <a:srgbClr val="0B5D18"/>
                </a:solidFill>
                <a:latin typeface="+mj-lt"/>
                <a:ea typeface="+mj-ea"/>
                <a:cs typeface="+mj-cs"/>
                <a:sym typeface="Helvetica"/>
              </a:defRPr>
            </a:pPr>
            <a:r>
              <a:rPr b="0" i="1">
                <a:solidFill>
                  <a:srgbClr val="000000"/>
                </a:solidFill>
              </a:rPr>
              <a:t>“ As the Scriptures say, “A man leaves his father and mother and is joined to his wife, and the two are united into one.” This is a great mystery, but it is an illustration of the way </a:t>
            </a:r>
            <a:r>
              <a:rPr i="1" u="sng">
                <a:solidFill>
                  <a:srgbClr val="941100"/>
                </a:solidFill>
              </a:rPr>
              <a:t>Christ and the church are one.</a:t>
            </a:r>
            <a:r>
              <a:rPr i="1">
                <a:solidFill>
                  <a:srgbClr val="941100"/>
                </a:solidFill>
              </a:rPr>
              <a:t>”’</a:t>
            </a:r>
          </a:p>
        </p:txBody>
      </p:sp>
      <p:pic>
        <p:nvPicPr>
          <p:cNvPr id="152"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1 Samuel 13:14…"/>
          <p:cNvSpPr txBox="1">
            <a:spLocks noGrp="1"/>
          </p:cNvSpPr>
          <p:nvPr>
            <p:ph type="body" idx="1"/>
          </p:nvPr>
        </p:nvSpPr>
        <p:spPr>
          <a:xfrm>
            <a:off x="289981" y="342832"/>
            <a:ext cx="12424838" cy="9067935"/>
          </a:xfrm>
          <a:prstGeom prst="rect">
            <a:avLst/>
          </a:prstGeom>
        </p:spPr>
        <p:txBody>
          <a:bodyPr anchor="t"/>
          <a:lstStyle/>
          <a:p>
            <a:pPr marL="0" indent="0" algn="ctr">
              <a:spcBef>
                <a:spcPts val="500"/>
              </a:spcBef>
              <a:buSzTx/>
              <a:buNone/>
              <a:defRPr sz="6200" b="1">
                <a:solidFill>
                  <a:srgbClr val="0B5D18"/>
                </a:solidFill>
                <a:latin typeface="+mj-lt"/>
                <a:ea typeface="+mj-ea"/>
                <a:cs typeface="+mj-cs"/>
                <a:sym typeface="Helvetica"/>
              </a:defRPr>
            </a:pPr>
            <a:endParaRPr/>
          </a:p>
          <a:p>
            <a:pPr marL="0" indent="0" algn="ctr">
              <a:spcBef>
                <a:spcPts val="500"/>
              </a:spcBef>
              <a:buSzTx/>
              <a:buNone/>
              <a:defRPr sz="6200" b="1">
                <a:solidFill>
                  <a:srgbClr val="0B5D18"/>
                </a:solidFill>
                <a:latin typeface="+mj-lt"/>
                <a:ea typeface="+mj-ea"/>
                <a:cs typeface="+mj-cs"/>
                <a:sym typeface="Helvetica"/>
              </a:defRPr>
            </a:pPr>
            <a:r>
              <a:rPr>
                <a:solidFill>
                  <a:srgbClr val="011993"/>
                </a:solidFill>
              </a:rPr>
              <a:t>When we are looking for Jesus we will also see ourselves. We are so intricately linked together that you can no longer see One without seeing the Other.</a:t>
            </a:r>
          </a:p>
        </p:txBody>
      </p:sp>
      <p:pic>
        <p:nvPicPr>
          <p:cNvPr id="155"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salm 78:71-72…"/>
          <p:cNvSpPr txBox="1">
            <a:spLocks noGrp="1"/>
          </p:cNvSpPr>
          <p:nvPr>
            <p:ph type="body" idx="1"/>
          </p:nvPr>
        </p:nvSpPr>
        <p:spPr>
          <a:xfrm>
            <a:off x="289981" y="342832"/>
            <a:ext cx="12424838" cy="9067935"/>
          </a:xfrm>
          <a:prstGeom prst="rect">
            <a:avLst/>
          </a:prstGeom>
        </p:spPr>
        <p:txBody>
          <a:bodyPr anchor="t"/>
          <a:lstStyle/>
          <a:p>
            <a:pPr marL="0" indent="0" defTabSz="543305">
              <a:spcBef>
                <a:spcPts val="400"/>
              </a:spcBef>
              <a:buSzTx/>
              <a:buNone/>
              <a:defRPr sz="5766" b="1">
                <a:solidFill>
                  <a:srgbClr val="0B5D18"/>
                </a:solidFill>
                <a:latin typeface="+mj-lt"/>
                <a:ea typeface="+mj-ea"/>
                <a:cs typeface="+mj-cs"/>
                <a:sym typeface="Helvetica"/>
              </a:defRPr>
            </a:pPr>
            <a:r>
              <a:rPr>
                <a:solidFill>
                  <a:srgbClr val="000000"/>
                </a:solidFill>
              </a:rPr>
              <a:t>Proverbs 31 is not a list to live up to, nor a criteria to judge others by.</a:t>
            </a:r>
            <a:r>
              <a:t>  </a:t>
            </a:r>
          </a:p>
          <a:p>
            <a:pPr marL="0" indent="0" defTabSz="543305">
              <a:spcBef>
                <a:spcPts val="400"/>
              </a:spcBef>
              <a:buSzTx/>
              <a:buNone/>
              <a:defRPr sz="5766" b="1">
                <a:solidFill>
                  <a:srgbClr val="0B5D18"/>
                </a:solidFill>
                <a:latin typeface="+mj-lt"/>
                <a:ea typeface="+mj-ea"/>
                <a:cs typeface="+mj-cs"/>
                <a:sym typeface="Helvetica"/>
              </a:defRPr>
            </a:pPr>
            <a:endParaRPr/>
          </a:p>
          <a:p>
            <a:pPr marL="0" indent="0" defTabSz="543305">
              <a:spcBef>
                <a:spcPts val="400"/>
              </a:spcBef>
              <a:buSzTx/>
              <a:buNone/>
              <a:defRPr sz="5766">
                <a:latin typeface="+mj-lt"/>
                <a:ea typeface="+mj-ea"/>
                <a:cs typeface="+mj-cs"/>
                <a:sym typeface="Helvetica"/>
              </a:defRPr>
            </a:pPr>
            <a:r>
              <a:rPr b="1">
                <a:solidFill>
                  <a:schemeClr val="accent5"/>
                </a:solidFill>
              </a:rPr>
              <a:t>Instead…</a:t>
            </a:r>
          </a:p>
          <a:p>
            <a:pPr marL="0" indent="0" defTabSz="543305">
              <a:spcBef>
                <a:spcPts val="400"/>
              </a:spcBef>
              <a:buSzTx/>
              <a:buNone/>
              <a:defRPr sz="5766">
                <a:solidFill>
                  <a:srgbClr val="011993"/>
                </a:solidFill>
                <a:latin typeface="+mj-lt"/>
                <a:ea typeface="+mj-ea"/>
                <a:cs typeface="+mj-cs"/>
                <a:sym typeface="Helvetica"/>
              </a:defRPr>
            </a:pPr>
            <a:endParaRPr b="1">
              <a:solidFill>
                <a:schemeClr val="accent5"/>
              </a:solidFill>
            </a:endParaRPr>
          </a:p>
          <a:p>
            <a:pPr marL="0" indent="0" defTabSz="543305">
              <a:spcBef>
                <a:spcPts val="400"/>
              </a:spcBef>
              <a:buSzTx/>
              <a:buNone/>
              <a:defRPr sz="5766">
                <a:solidFill>
                  <a:srgbClr val="011993"/>
                </a:solidFill>
                <a:latin typeface="+mj-lt"/>
                <a:ea typeface="+mj-ea"/>
                <a:cs typeface="+mj-cs"/>
                <a:sym typeface="Helvetica"/>
              </a:defRPr>
            </a:pPr>
            <a:r>
              <a:rPr b="1"/>
              <a:t>Proverbs 31 is a beautiful depiction of how Jesus sees the church, </a:t>
            </a:r>
            <a:r>
              <a:rPr b="1" i="1" u="sng"/>
              <a:t>RIGHT NOW! </a:t>
            </a:r>
            <a:endParaRPr b="1" u="sng"/>
          </a:p>
        </p:txBody>
      </p:sp>
      <p:pic>
        <p:nvPicPr>
          <p:cNvPr id="158"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Acts 13:36…"/>
          <p:cNvSpPr txBox="1">
            <a:spLocks noGrp="1"/>
          </p:cNvSpPr>
          <p:nvPr>
            <p:ph type="body" idx="1"/>
          </p:nvPr>
        </p:nvSpPr>
        <p:spPr>
          <a:xfrm>
            <a:off x="289981" y="342832"/>
            <a:ext cx="12424838" cy="9067935"/>
          </a:xfrm>
          <a:prstGeom prst="rect">
            <a:avLst/>
          </a:prstGeom>
        </p:spPr>
        <p:txBody>
          <a:bodyPr anchor="t"/>
          <a:lstStyle/>
          <a:p>
            <a:pPr marL="0" indent="0" defTabSz="457200">
              <a:spcBef>
                <a:spcPts val="0"/>
              </a:spcBef>
              <a:buSzTx/>
              <a:buNone/>
              <a:defRPr sz="5900" b="1">
                <a:solidFill>
                  <a:srgbClr val="008F00"/>
                </a:solidFill>
                <a:latin typeface="Verdana"/>
                <a:ea typeface="Verdana"/>
                <a:cs typeface="Verdana"/>
                <a:sym typeface="Verdana"/>
              </a:defRPr>
            </a:pPr>
            <a:r>
              <a:t>Proverbs 31: 2-3</a:t>
            </a:r>
          </a:p>
          <a:p>
            <a:pPr marL="0" indent="0" defTabSz="457200">
              <a:spcBef>
                <a:spcPts val="0"/>
              </a:spcBef>
              <a:buSzTx/>
              <a:buNone/>
              <a:defRPr sz="5900" i="1">
                <a:latin typeface="Verdana"/>
                <a:ea typeface="Verdana"/>
                <a:cs typeface="Verdana"/>
                <a:sym typeface="Verdana"/>
              </a:defRPr>
            </a:pPr>
            <a:r>
              <a:t>“O my son, O son of my womb, O son of my vows, do not waste your strength on women, on those who ruin kings.”</a:t>
            </a:r>
          </a:p>
          <a:p>
            <a:pPr marL="0" indent="0" defTabSz="457200">
              <a:spcBef>
                <a:spcPts val="0"/>
              </a:spcBef>
              <a:buSzTx/>
              <a:buNone/>
              <a:defRPr sz="5900">
                <a:latin typeface="Verdana"/>
                <a:ea typeface="Verdana"/>
                <a:cs typeface="Verdana"/>
                <a:sym typeface="Verdana"/>
              </a:defRPr>
            </a:pPr>
            <a:endParaRPr/>
          </a:p>
          <a:p>
            <a:pPr marL="0" indent="0" defTabSz="457200">
              <a:spcBef>
                <a:spcPts val="0"/>
              </a:spcBef>
              <a:buSzTx/>
              <a:buNone/>
              <a:defRPr sz="1200">
                <a:latin typeface="Verdana"/>
                <a:ea typeface="Verdana"/>
                <a:cs typeface="Verdana"/>
                <a:sym typeface="Verdana"/>
              </a:defRPr>
            </a:pPr>
            <a:r>
              <a:rPr sz="5900"/>
              <a:t> </a:t>
            </a:r>
            <a:r>
              <a:rPr sz="5900" b="1">
                <a:solidFill>
                  <a:srgbClr val="011993"/>
                </a:solidFill>
              </a:rPr>
              <a:t>“Your bride is going to be your match, not your ruin.”</a:t>
            </a:r>
            <a:r>
              <a:rPr b="1">
                <a:solidFill>
                  <a:srgbClr val="011993"/>
                </a:solidFill>
              </a:rPr>
              <a:t> </a:t>
            </a:r>
          </a:p>
        </p:txBody>
      </p:sp>
      <p:pic>
        <p:nvPicPr>
          <p:cNvPr id="161"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1. A Heart For God…"/>
          <p:cNvSpPr txBox="1">
            <a:spLocks noGrp="1"/>
          </p:cNvSpPr>
          <p:nvPr>
            <p:ph type="body" idx="1"/>
          </p:nvPr>
        </p:nvSpPr>
        <p:spPr>
          <a:xfrm>
            <a:off x="289981" y="342832"/>
            <a:ext cx="12424838" cy="9067935"/>
          </a:xfrm>
          <a:prstGeom prst="rect">
            <a:avLst/>
          </a:prstGeom>
        </p:spPr>
        <p:txBody>
          <a:bodyPr anchor="t"/>
          <a:lstStyle/>
          <a:p>
            <a:pPr marL="0" indent="0" defTabSz="434340">
              <a:spcBef>
                <a:spcPts val="0"/>
              </a:spcBef>
              <a:buSzTx/>
              <a:buNone/>
              <a:defRPr sz="5795" b="1">
                <a:solidFill>
                  <a:srgbClr val="008F00"/>
                </a:solidFill>
                <a:latin typeface="Verdana"/>
                <a:ea typeface="Verdana"/>
                <a:cs typeface="Verdana"/>
                <a:sym typeface="Verdana"/>
              </a:defRPr>
            </a:pPr>
            <a:r>
              <a:t>Genesis 24:2-4</a:t>
            </a:r>
          </a:p>
          <a:p>
            <a:pPr marL="0" indent="0" defTabSz="434340">
              <a:spcBef>
                <a:spcPts val="0"/>
              </a:spcBef>
              <a:buSzTx/>
              <a:buNone/>
              <a:defRPr sz="5795" i="1">
                <a:latin typeface="Verdana"/>
                <a:ea typeface="Verdana"/>
                <a:cs typeface="Verdana"/>
                <a:sym typeface="Verdana"/>
              </a:defRPr>
            </a:pPr>
            <a:r>
              <a:t>“…Swear by the Lord, the God of heaven and earth, that you will not allow my son to marry one of these local Canaanite women.</a:t>
            </a:r>
            <a:r>
              <a:rPr b="1"/>
              <a:t> </a:t>
            </a:r>
            <a:r>
              <a:t>Go instead to my homeland, to my relatives, and find a wife there for my son Isaac.”</a:t>
            </a:r>
          </a:p>
        </p:txBody>
      </p:sp>
      <p:pic>
        <p:nvPicPr>
          <p:cNvPr id="164" name="ALtX5LYMQr+ci%NLS64rCw_thumb_1132.jpg" descr="ALtX5LYMQr+ci%NLS64rCw_thumb_1132.jpg"/>
          <p:cNvPicPr>
            <a:picLocks noChangeAspect="1"/>
          </p:cNvPicPr>
          <p:nvPr/>
        </p:nvPicPr>
        <p:blipFill>
          <a:blip r:embed="rId2"/>
          <a:stretch>
            <a:fillRect/>
          </a:stretch>
        </p:blipFill>
        <p:spPr>
          <a:xfrm>
            <a:off x="9234051" y="8206113"/>
            <a:ext cx="3706077" cy="139637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David (daw-veed‘) :--  beloved, loved one, loving, from the root to boil.…"/>
          <p:cNvSpPr txBox="1">
            <a:spLocks noGrp="1"/>
          </p:cNvSpPr>
          <p:nvPr>
            <p:ph type="body" idx="1"/>
          </p:nvPr>
        </p:nvSpPr>
        <p:spPr>
          <a:xfrm>
            <a:off x="289981" y="342832"/>
            <a:ext cx="12424838" cy="9067935"/>
          </a:xfrm>
          <a:prstGeom prst="rect">
            <a:avLst/>
          </a:prstGeom>
        </p:spPr>
        <p:txBody>
          <a:bodyPr anchor="t"/>
          <a:lstStyle/>
          <a:p>
            <a:pPr marL="0" indent="0" defTabSz="554990">
              <a:spcBef>
                <a:spcPts val="400"/>
              </a:spcBef>
              <a:buSzTx/>
              <a:buNone/>
              <a:defRPr sz="5900" b="1">
                <a:solidFill>
                  <a:schemeClr val="accent5"/>
                </a:solidFill>
                <a:latin typeface="+mj-lt"/>
                <a:ea typeface="+mj-ea"/>
                <a:cs typeface="+mj-cs"/>
                <a:sym typeface="Helvetica"/>
              </a:defRPr>
            </a:pPr>
            <a:r>
              <a:t>A future depiction? Can’t be. </a:t>
            </a:r>
          </a:p>
          <a:p>
            <a:pPr marL="0" indent="0" defTabSz="554990">
              <a:spcBef>
                <a:spcPts val="400"/>
              </a:spcBef>
              <a:buSzTx/>
              <a:buNone/>
              <a:defRPr sz="5900" b="1">
                <a:solidFill>
                  <a:schemeClr val="accent5"/>
                </a:solidFill>
                <a:latin typeface="+mj-lt"/>
                <a:ea typeface="+mj-ea"/>
                <a:cs typeface="+mj-cs"/>
                <a:sym typeface="Helvetica"/>
              </a:defRPr>
            </a:pPr>
            <a:endParaRPr/>
          </a:p>
          <a:p>
            <a:pPr marL="0" indent="0" defTabSz="554990">
              <a:spcBef>
                <a:spcPts val="400"/>
              </a:spcBef>
              <a:buSzTx/>
              <a:buNone/>
              <a:defRPr sz="5900" b="1">
                <a:solidFill>
                  <a:srgbClr val="008F00"/>
                </a:solidFill>
                <a:latin typeface="+mj-lt"/>
                <a:ea typeface="+mj-ea"/>
                <a:cs typeface="+mj-cs"/>
                <a:sym typeface="Helvetica"/>
              </a:defRPr>
            </a:pPr>
            <a:r>
              <a:t>1 Corinthians 1:30 (NKJV)</a:t>
            </a:r>
            <a:endParaRPr b="0">
              <a:solidFill>
                <a:srgbClr val="000000"/>
              </a:solidFill>
            </a:endParaRPr>
          </a:p>
          <a:p>
            <a:pPr marL="0" indent="0" defTabSz="457200">
              <a:spcBef>
                <a:spcPts val="0"/>
              </a:spcBef>
              <a:buSzTx/>
              <a:buNone/>
              <a:defRPr sz="5900" i="1">
                <a:latin typeface="Verdana"/>
                <a:ea typeface="Verdana"/>
                <a:cs typeface="Verdana"/>
                <a:sym typeface="Verdana"/>
              </a:defRPr>
            </a:pPr>
            <a:r>
              <a:rPr>
                <a:latin typeface="+mj-lt"/>
                <a:ea typeface="+mj-ea"/>
                <a:cs typeface="+mj-cs"/>
                <a:sym typeface="Helvetica"/>
              </a:rPr>
              <a:t>But of Him you are in Christ Jesus, who became for us wisdom from God—and righteousness and sanctification and redemption—</a:t>
            </a:r>
          </a:p>
        </p:txBody>
      </p:sp>
      <p:pic>
        <p:nvPicPr>
          <p:cNvPr id="167" name="ALtX5LYMQr+ci%NLS64rCw_thumb_1132.jpg" descr="ALtX5LYMQr+ci%NLS64rCw_thumb_1132.jpg"/>
          <p:cNvPicPr>
            <a:picLocks noChangeAspect="1"/>
          </p:cNvPicPr>
          <p:nvPr/>
        </p:nvPicPr>
        <p:blipFill>
          <a:blip r:embed="rId2"/>
          <a:stretch>
            <a:fillRect/>
          </a:stretch>
        </p:blipFill>
        <p:spPr>
          <a:xfrm>
            <a:off x="9229281" y="8270084"/>
            <a:ext cx="3626181" cy="136627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salm 36:7 (NKJV)…"/>
          <p:cNvSpPr txBox="1">
            <a:spLocks noGrp="1"/>
          </p:cNvSpPr>
          <p:nvPr>
            <p:ph type="body" idx="1"/>
          </p:nvPr>
        </p:nvSpPr>
        <p:spPr>
          <a:xfrm>
            <a:off x="289981" y="342832"/>
            <a:ext cx="12424838" cy="9067935"/>
          </a:xfrm>
          <a:prstGeom prst="rect">
            <a:avLst/>
          </a:prstGeom>
        </p:spPr>
        <p:txBody>
          <a:bodyPr anchor="t"/>
          <a:lstStyle/>
          <a:p>
            <a:pPr marL="0" indent="0" defTabSz="532089">
              <a:spcBef>
                <a:spcPts val="300"/>
              </a:spcBef>
              <a:buSzTx/>
              <a:buNone/>
              <a:defRPr sz="5796" b="1">
                <a:solidFill>
                  <a:srgbClr val="0B5D18"/>
                </a:solidFill>
                <a:latin typeface="+mj-lt"/>
                <a:ea typeface="+mj-ea"/>
                <a:cs typeface="+mj-cs"/>
                <a:sym typeface="Helvetica"/>
              </a:defRPr>
            </a:pPr>
            <a:r>
              <a:t>Revelation 21:9-11</a:t>
            </a:r>
          </a:p>
          <a:p>
            <a:pPr marL="0" indent="0" defTabSz="420623">
              <a:spcBef>
                <a:spcPts val="0"/>
              </a:spcBef>
              <a:buSzTx/>
              <a:buNone/>
              <a:defRPr sz="5796" i="1">
                <a:latin typeface="Verdana"/>
                <a:ea typeface="Verdana"/>
                <a:cs typeface="Verdana"/>
                <a:sym typeface="Verdana"/>
              </a:defRPr>
            </a:pPr>
            <a:r>
              <a:t>“…Come, I will show you the bride, the Lamb’s wife.”</a:t>
            </a:r>
            <a:r>
              <a:rPr b="1"/>
              <a:t> </a:t>
            </a:r>
            <a:r>
              <a:t>And he carried me away in the Spirit to a great and high mountain, and showed me the great city, the holy Jerusalem, descending out of heaven from God, </a:t>
            </a:r>
            <a:r>
              <a:rPr b="1">
                <a:solidFill>
                  <a:srgbClr val="941100"/>
                </a:solidFill>
              </a:rPr>
              <a:t>having the glory of God</a:t>
            </a:r>
            <a:r>
              <a:rPr>
                <a:solidFill>
                  <a:srgbClr val="941100"/>
                </a:solidFill>
              </a:rPr>
              <a:t>…”</a:t>
            </a:r>
          </a:p>
        </p:txBody>
      </p:sp>
      <p:pic>
        <p:nvPicPr>
          <p:cNvPr id="170" name="ALtX5LYMQr+ci%NLS64rCw_thumb_1132.jpg" descr="ALtX5LYMQr+ci%NLS64rCw_thumb_1132.jpg"/>
          <p:cNvPicPr>
            <a:picLocks noChangeAspect="1"/>
          </p:cNvPicPr>
          <p:nvPr/>
        </p:nvPicPr>
        <p:blipFill>
          <a:blip r:embed="rId2"/>
          <a:stretch>
            <a:fillRect/>
          </a:stretch>
        </p:blipFill>
        <p:spPr>
          <a:xfrm>
            <a:off x="8643887" y="7977854"/>
            <a:ext cx="4042241" cy="152303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venir Roman"/>
        <a:ea typeface="Avenir Roman"/>
        <a:cs typeface="Avenir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venir Roman"/>
        <a:ea typeface="Avenir Roman"/>
        <a:cs typeface="Avenir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762</Words>
  <Application>Microsoft Macintosh PowerPoint</Application>
  <PresentationFormat>Custom</PresentationFormat>
  <Paragraphs>96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Avenir Roman</vt:lpstr>
      <vt:lpstr>Gill Sans</vt:lpstr>
      <vt:lpstr>Helvetica</vt:lpstr>
      <vt:lpstr>Helvetica Light</vt:lpstr>
      <vt:lpstr>Verdana</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Susan Hurley</cp:lastModifiedBy>
  <cp:revision>2</cp:revision>
  <dcterms:modified xsi:type="dcterms:W3CDTF">2019-05-11T13:37:27Z</dcterms:modified>
</cp:coreProperties>
</file>